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96" r:id="rId4"/>
  </p:sldMasterIdLst>
  <p:notesMasterIdLst>
    <p:notesMasterId r:id="rId32"/>
  </p:notesMasterIdLst>
  <p:handoutMasterIdLst>
    <p:handoutMasterId r:id="rId33"/>
  </p:handoutMasterIdLst>
  <p:sldIdLst>
    <p:sldId id="334" r:id="rId5"/>
    <p:sldId id="335" r:id="rId6"/>
    <p:sldId id="336" r:id="rId7"/>
    <p:sldId id="358" r:id="rId8"/>
    <p:sldId id="359" r:id="rId9"/>
    <p:sldId id="337" r:id="rId10"/>
    <p:sldId id="360" r:id="rId11"/>
    <p:sldId id="352" r:id="rId12"/>
    <p:sldId id="361" r:id="rId13"/>
    <p:sldId id="362" r:id="rId14"/>
    <p:sldId id="338" r:id="rId15"/>
    <p:sldId id="363" r:id="rId16"/>
    <p:sldId id="339" r:id="rId17"/>
    <p:sldId id="344" r:id="rId18"/>
    <p:sldId id="365" r:id="rId19"/>
    <p:sldId id="368" r:id="rId20"/>
    <p:sldId id="366" r:id="rId21"/>
    <p:sldId id="353" r:id="rId22"/>
    <p:sldId id="343" r:id="rId23"/>
    <p:sldId id="355" r:id="rId24"/>
    <p:sldId id="364" r:id="rId25"/>
    <p:sldId id="356" r:id="rId26"/>
    <p:sldId id="341" r:id="rId27"/>
    <p:sldId id="357" r:id="rId28"/>
    <p:sldId id="342" r:id="rId29"/>
    <p:sldId id="349" r:id="rId30"/>
    <p:sldId id="350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A741EE29-8BA5-3EF2-EE13-0E730BB64DF2}" name="Frances Trees" initials="FT" userId="S::fpt9@cs.rutgers.edu::7b2f859e-1083-4741-a91b-3d9151ee131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47" autoAdjust="0"/>
    <p:restoredTop sz="85040" autoAdjust="0"/>
  </p:normalViewPr>
  <p:slideViewPr>
    <p:cSldViewPr snapToGrid="0">
      <p:cViewPr varScale="1">
        <p:scale>
          <a:sx n="189" d="100"/>
          <a:sy n="189" d="100"/>
        </p:scale>
        <p:origin x="680" y="16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3120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0E99E25-5B65-D93A-3010-8B947D67E6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AEB28A-33CC-6CF5-1214-F2C3205F679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88634-FBA9-41D6-8B35-EE3A7D816B7C}" type="datetimeFigureOut">
              <a:rPr lang="en-US" smtClean="0"/>
              <a:t>5/15/24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D63414-6160-FF79-B3F6-CD615625C8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83E93F-BDEC-C5F7-2553-8324882C41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C78D2-97D1-4B37-BDD1-08A09BD4CA9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35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A28068-AFBD-4979-B752-9EB6F90B1386}" type="datetimeFigureOut">
              <a:rPr lang="en-US" smtClean="0"/>
              <a:t>5/15/24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9589-3E79-4C82-AA4A-FE78234FAA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rdgamecentral.com/rules/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hasbro.com/common/instruct/Sorry.PDF" TargetMode="External"/><Relationship Id="rId4" Type="http://schemas.openxmlformats.org/officeDocument/2006/relationships/hyperlink" Target="https://www.hasbro.com/common/instruct/trouble.pdf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796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39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096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82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3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302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646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198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3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48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421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>
                <a:hlinkClick r:id="rId3"/>
              </a:rPr>
              <a:t>http://www.boardgamecentral.com/rules/</a:t>
            </a:r>
            <a:endParaRPr lang="en-US" altLang="en-US" dirty="0"/>
          </a:p>
          <a:p>
            <a:pPr lvl="1"/>
            <a:r>
              <a:rPr lang="en-US" altLang="en-US" dirty="0"/>
              <a:t>Game of your choice</a:t>
            </a:r>
          </a:p>
          <a:p>
            <a:pPr lvl="1"/>
            <a:r>
              <a:rPr lang="en-US" altLang="en-US" dirty="0"/>
              <a:t>Trouble  </a:t>
            </a:r>
            <a:r>
              <a:rPr lang="en-US" altLang="en-US" dirty="0">
                <a:hlinkClick r:id="rId4"/>
              </a:rPr>
              <a:t>https://www.hasbro.com/common/instruct/trouble.pdf</a:t>
            </a:r>
            <a:endParaRPr lang="en-US" altLang="en-US" dirty="0"/>
          </a:p>
          <a:p>
            <a:pPr lvl="1"/>
            <a:r>
              <a:rPr lang="en-US" altLang="en-US" dirty="0"/>
              <a:t>Sorry </a:t>
            </a:r>
            <a:r>
              <a:rPr lang="en-US" altLang="en-US" dirty="0">
                <a:hlinkClick r:id="rId5"/>
              </a:rPr>
              <a:t>https://www.hasbro.com/common/instruct/Sorry.PDF</a:t>
            </a:r>
            <a:r>
              <a:rPr lang="en-US" alt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481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9589-3E79-4C82-AA4A-FE78234FAA59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225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61510" y="2744546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6544" y="614202"/>
            <a:ext cx="5918072" cy="2276856"/>
          </a:xfrm>
        </p:spPr>
        <p:txBody>
          <a:bodyPr lIns="0" tIns="0" rIns="0" bIns="0" anchor="b"/>
          <a:lstStyle>
            <a:lvl1pPr algn="r">
              <a:lnSpc>
                <a:spcPts val="4000"/>
              </a:lnSpc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738AB3-8054-6E21-C34C-36AF3A31AC4E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280160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tIns="914400" anchor="t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D1B85-4BEF-C1C1-5619-B82E9E44A9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161752"/>
            <a:ext cx="5918068" cy="3144965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2pPr>
            <a:lvl3pPr marL="9144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3pPr>
            <a:lvl4pPr marL="137160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4pPr>
            <a:lvl5pPr marL="1828800" indent="0" algn="r"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652402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E9872E9-2F0D-2FEB-0974-F0BBBC5E0331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238999" y="6356350"/>
            <a:ext cx="379561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386775"/>
            <a:ext cx="8311102" cy="3080335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9670435">
            <a:off x="7632743" y="794953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3" name="Picture Placeholder 14">
            <a:extLst>
              <a:ext uri="{FF2B5EF4-FFF2-40B4-BE49-F238E27FC236}">
                <a16:creationId xmlns:a16="http://schemas.microsoft.com/office/drawing/2014/main" id="{01D87F51-D69B-9038-0566-4FDC355AB6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7587" y="411831"/>
            <a:ext cx="3521337" cy="3521344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951239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640080"/>
            <a:ext cx="10302240" cy="1852046"/>
          </a:xfrm>
        </p:spPr>
        <p:txBody>
          <a:bodyPr lIns="0" tIns="0" rIns="0" bIns="0" anchor="b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588447"/>
            <a:ext cx="7853678" cy="726645"/>
          </a:xfrm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7659974" y="445645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5" name="Picture Placeholder 14">
            <a:extLst>
              <a:ext uri="{FF2B5EF4-FFF2-40B4-BE49-F238E27FC236}">
                <a16:creationId xmlns:a16="http://schemas.microsoft.com/office/drawing/2014/main" id="{5DDB7824-50BA-B12F-AD49-CA8953CA3A0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536252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52645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4800" y="640080"/>
            <a:ext cx="7498080" cy="1280160"/>
          </a:xfrm>
        </p:spPr>
        <p:txBody>
          <a:bodyPr lIns="0" tIns="0" rIns="0" bIns="0" anchor="b" anchorCtr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2376"/>
            <a:ext cx="520991" cy="517379"/>
          </a:xfrm>
        </p:spPr>
        <p:txBody>
          <a:bodyPr anchor="t" anchorCtr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7615" y="895646"/>
            <a:ext cx="1956925" cy="195692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" anchor="t" anchorCtr="0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4800" y="2194560"/>
            <a:ext cx="7498080" cy="4023360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defRPr sz="1600"/>
            </a:lvl2pPr>
            <a:lvl3pPr marL="457200">
              <a:defRPr sz="1400"/>
            </a:lvl3pPr>
            <a:lvl4pPr marL="685800">
              <a:defRPr sz="1200"/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58B5E78-A531-681D-1312-F21B52D06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2970685" y="620661"/>
            <a:ext cx="403448" cy="381782"/>
            <a:chOff x="10969280" y="1780012"/>
            <a:chExt cx="403448" cy="381782"/>
          </a:xfrm>
        </p:grpSpPr>
        <p:sp>
          <p:nvSpPr>
            <p:cNvPr id="17" name="Graphic 10">
              <a:extLst>
                <a:ext uri="{FF2B5EF4-FFF2-40B4-BE49-F238E27FC236}">
                  <a16:creationId xmlns:a16="http://schemas.microsoft.com/office/drawing/2014/main" id="{AAD06B87-D9B2-4F94-B734-A8F039A203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81590" y="2070656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Graphic 11">
              <a:extLst>
                <a:ext uri="{FF2B5EF4-FFF2-40B4-BE49-F238E27FC236}">
                  <a16:creationId xmlns:a16="http://schemas.microsoft.com/office/drawing/2014/main" id="{BB13A13C-36EA-4B13-9175-C5FE95B34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969280" y="1780012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5189CAD3-7011-6481-11F8-05B5CB106F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B7CB27F-7A56-A747-A4D6-5627C2463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+ Subtitle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80159" y="3383280"/>
            <a:ext cx="10302240" cy="1852046"/>
          </a:xfrm>
        </p:spPr>
        <p:txBody>
          <a:bodyPr lIns="0" tIns="274320" rIns="0" bIns="0" anchor="t" anchorCtr="0"/>
          <a:lstStyle>
            <a:lvl1pPr algn="l">
              <a:lnSpc>
                <a:spcPts val="5400"/>
              </a:lnSpc>
              <a:defRPr sz="5400" b="1" i="0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80158" y="2966886"/>
            <a:ext cx="10302237" cy="397191"/>
          </a:xfrm>
        </p:spPr>
        <p:txBody>
          <a:bodyPr lIns="0" tIns="0" rIns="0" bIns="0" anchor="b" anchorCtr="0"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2749162-63A5-5BF9-895E-B0577A6C4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97692" y="620298"/>
            <a:ext cx="465456" cy="581432"/>
            <a:chOff x="7843462" y="2744546"/>
            <a:chExt cx="465456" cy="581432"/>
          </a:xfrm>
        </p:grpSpPr>
        <p:sp>
          <p:nvSpPr>
            <p:cNvPr id="19" name="Graphic 12">
              <a:extLst>
                <a:ext uri="{FF2B5EF4-FFF2-40B4-BE49-F238E27FC236}">
                  <a16:creationId xmlns:a16="http://schemas.microsoft.com/office/drawing/2014/main" id="{818B4386-1FCF-4ACE-BE25-AF9CC5E2256F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Graphic 13">
              <a:extLst>
                <a:ext uri="{FF2B5EF4-FFF2-40B4-BE49-F238E27FC236}">
                  <a16:creationId xmlns:a16="http://schemas.microsoft.com/office/drawing/2014/main" id="{19319560-50ED-4963-A2CF-74663239D426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Graphic 15">
              <a:extLst>
                <a:ext uri="{FF2B5EF4-FFF2-40B4-BE49-F238E27FC236}">
                  <a16:creationId xmlns:a16="http://schemas.microsoft.com/office/drawing/2014/main" id="{E5ABBDAD-943D-48F3-9C80-B29C48966C79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7912362-D30D-7B0B-BA94-0993B1EBC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280160" y="0"/>
            <a:ext cx="0" cy="2775857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64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85800"/>
            <a:ext cx="9137012" cy="1280160"/>
          </a:xfrm>
        </p:spPr>
        <p:txBody>
          <a:bodyPr lIns="0" tIns="0" rIns="0" bIns="0"/>
          <a:lstStyle>
            <a:lvl1pPr>
              <a:defRPr sz="4000" b="1" cap="all" spc="0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F91A5DB-A2CA-1D70-9A06-3869A288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2327440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23402" y="2327441"/>
            <a:ext cx="4846320" cy="4040574"/>
          </a:xfrm>
        </p:spPr>
        <p:txBody>
          <a:bodyPr lIns="0" tIns="0" rIns="0" bIns="0">
            <a:normAutofit/>
          </a:bodyPr>
          <a:lstStyle>
            <a:lvl1pPr marL="0" indent="0">
              <a:spcAft>
                <a:spcPts val="0"/>
              </a:spcAft>
              <a:buNone/>
              <a:defRPr sz="1800"/>
            </a:lvl1pPr>
            <a:lvl2pPr marL="228600">
              <a:spcBef>
                <a:spcPts val="1200"/>
              </a:spcBef>
              <a:defRPr sz="1800"/>
            </a:lvl2pPr>
            <a:lvl3pPr marL="685800">
              <a:spcBef>
                <a:spcPts val="1200"/>
              </a:spcBef>
              <a:defRPr sz="1800"/>
            </a:lvl3pPr>
            <a:lvl4pPr marL="1143000">
              <a:spcBef>
                <a:spcPts val="1200"/>
              </a:spcBef>
              <a:defRPr sz="1800"/>
            </a:lvl4pPr>
            <a:lvl5pPr marL="16002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D6A69CF-70D6-AB12-CD8B-FD75B7EE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EFE408-BFE1-16DC-F7C6-47F55C171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992" y="0"/>
            <a:ext cx="5779008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5572" y="685800"/>
            <a:ext cx="4754880" cy="567055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4C0ED5DD-6381-0FFD-7B45-D21179A39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F042E432-AE48-385B-DEA1-32129394C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79526" y="1533524"/>
            <a:ext cx="4663440" cy="1895475"/>
          </a:xfrm>
        </p:spPr>
        <p:txBody>
          <a:bodyPr lIns="0" tIns="0" rIns="0" bIns="0" anchor="t" anchorCtr="0">
            <a:noAutofit/>
          </a:bodyPr>
          <a:lstStyle>
            <a:lvl1pPr marL="342900" indent="-512064">
              <a:spcBef>
                <a:spcPts val="1000"/>
              </a:spcBef>
              <a:buFont typeface="+mj-lt"/>
              <a:buAutoNum type="arabicPeriod"/>
              <a:defRPr sz="1800"/>
            </a:lvl1pPr>
            <a:lvl2pPr marL="1028700" indent="-342900">
              <a:spcBef>
                <a:spcPts val="1200"/>
              </a:spcBef>
              <a:buFont typeface="+mj-lt"/>
              <a:buAutoNum type="alphaLcPeriod"/>
              <a:defRPr sz="1800"/>
            </a:lvl2pPr>
            <a:lvl3pPr marL="1257300" indent="-342900">
              <a:spcBef>
                <a:spcPts val="1200"/>
              </a:spcBef>
              <a:buFont typeface="+mj-lt"/>
              <a:buAutoNum type="arabicParenR"/>
              <a:defRPr sz="1800"/>
            </a:lvl3pPr>
            <a:lvl4pPr marL="1714500" indent="-342900">
              <a:spcBef>
                <a:spcPts val="1200"/>
              </a:spcBef>
              <a:buFont typeface="+mj-lt"/>
              <a:buAutoNum type="alphaLcParenR"/>
              <a:defRPr sz="1800"/>
            </a:lvl4pPr>
            <a:lvl5pPr marL="2228850" indent="-400050">
              <a:spcBef>
                <a:spcPts val="1200"/>
              </a:spcBef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DF111B2E-0535-57E2-FE92-620F9307A95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280160" y="3482974"/>
            <a:ext cx="4663440" cy="1190033"/>
          </a:xfrm>
        </p:spPr>
        <p:txBody>
          <a:bodyPr lIns="0" tIns="0" rIns="0" bIns="0" anchor="t" anchorCtr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spcBef>
                <a:spcPts val="1200"/>
              </a:spcBef>
              <a:buNone/>
              <a:defRPr sz="1600"/>
            </a:lvl2pPr>
            <a:lvl3pPr marL="914400" indent="0">
              <a:spcBef>
                <a:spcPts val="1200"/>
              </a:spcBef>
              <a:buNone/>
              <a:defRPr sz="1400"/>
            </a:lvl3pPr>
            <a:lvl4pPr marL="1371600" indent="0">
              <a:spcBef>
                <a:spcPts val="1200"/>
              </a:spcBef>
              <a:buNone/>
              <a:defRPr sz="1200"/>
            </a:lvl4pPr>
            <a:lvl5pPr marL="1828800" indent="0">
              <a:spcBef>
                <a:spcPts val="1200"/>
              </a:spcBef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280160" y="4692058"/>
            <a:ext cx="4663440" cy="1584918"/>
          </a:xfrm>
        </p:spPr>
        <p:txBody>
          <a:bodyPr lIns="0" tIns="0" rIns="0" bIns="0" anchor="t" anchorCtr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600"/>
            </a:lvl2pPr>
            <a:lvl3pPr>
              <a:spcBef>
                <a:spcPts val="1200"/>
              </a:spcBef>
              <a:defRPr sz="1400"/>
            </a:lvl3pPr>
            <a:lvl4pPr>
              <a:spcBef>
                <a:spcPts val="1200"/>
              </a:spcBef>
              <a:defRPr sz="1200"/>
            </a:lvl4pPr>
            <a:lvl5pPr>
              <a:spcBef>
                <a:spcPts val="1200"/>
              </a:spcBef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4C23E1A-9E5E-DA12-8E11-83F486766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FE6E42-6A8F-C459-87EE-E2A5BAFA85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20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lIns="0" tIns="0" rIns="0" bIns="0" anchor="ctr" anchorCtr="0"/>
          <a:lstStyle>
            <a:lvl1pPr algn="l">
              <a:lnSpc>
                <a:spcPts val="4000"/>
              </a:lnSpc>
              <a:spcBef>
                <a:spcPts val="1000"/>
              </a:spcBef>
              <a:defRPr sz="4000" b="1" i="0" cap="all" spc="0" baseline="0"/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9FB40175-FA51-DA14-A5B2-CD06DE6ECC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10000"/>
              </a:lnSpc>
              <a:buNone/>
              <a:defRPr sz="1800"/>
            </a:lvl1pPr>
            <a:lvl2pPr marL="228600">
              <a:lnSpc>
                <a:spcPct val="110000"/>
              </a:lnSpc>
              <a:defRPr sz="1600"/>
            </a:lvl2pPr>
            <a:lvl3pPr marL="457200">
              <a:lnSpc>
                <a:spcPct val="110000"/>
              </a:lnSpc>
              <a:defRPr sz="1400"/>
            </a:lvl3pPr>
            <a:lvl4pPr marL="685800">
              <a:lnSpc>
                <a:spcPct val="110000"/>
              </a:lnSpc>
              <a:defRPr sz="1200"/>
            </a:lvl4pPr>
            <a:lvl5pPr marL="914400">
              <a:lnSpc>
                <a:spcPct val="110000"/>
              </a:lnSpc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2089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695553" y="301752"/>
            <a:ext cx="5221224" cy="6263640"/>
          </a:xfrm>
        </p:spPr>
        <p:txBody>
          <a:bodyPr tIns="914400" anchor="t" anchorCtr="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A4AE671-C203-0370-2888-FC8F7D444D1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280160" y="6356350"/>
            <a:ext cx="4434825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792BFA8-57AD-0B5C-2534-1E862B58D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5127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68079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59" y="640080"/>
            <a:ext cx="4815836" cy="2103120"/>
          </a:xfrm>
        </p:spPr>
        <p:txBody>
          <a:bodyPr lIns="0" tIns="0" rIns="0" bIns="0" anchor="ctr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183E8BD-29F0-8F9F-FC7D-73F8067BCDD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C983CA3-739C-6C20-AFE0-0997370354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31427" y="640080"/>
            <a:ext cx="5122889" cy="2103120"/>
          </a:xfrm>
        </p:spPr>
        <p:txBody>
          <a:bodyPr lIns="0" tIns="0" rIns="0" bIns="0" anchor="ctr" anchorCtr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tx1"/>
                </a:solidFill>
              </a:defRPr>
            </a:lvl1pPr>
            <a:lvl2pPr marL="228600">
              <a:lnSpc>
                <a:spcPct val="100000"/>
              </a:lnSpc>
              <a:defRPr sz="1600">
                <a:solidFill>
                  <a:schemeClr val="tx1"/>
                </a:solidFill>
              </a:defRPr>
            </a:lvl2pPr>
            <a:lvl3pPr marL="457200">
              <a:lnSpc>
                <a:spcPct val="100000"/>
              </a:lnSpc>
              <a:defRPr sz="1400">
                <a:solidFill>
                  <a:schemeClr val="tx1"/>
                </a:solidFill>
              </a:defRPr>
            </a:lvl3pPr>
            <a:lvl4pPr marL="685800">
              <a:lnSpc>
                <a:spcPct val="100000"/>
              </a:lnSpc>
              <a:defRPr sz="1200">
                <a:solidFill>
                  <a:schemeClr val="tx1"/>
                </a:solidFill>
              </a:defRPr>
            </a:lvl4pPr>
            <a:lvl5pPr>
              <a:defRPr sz="1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BC9F29C-BBE9-AFB4-AFC6-30BCA4EB2A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BC4D286-C480-B4CF-4406-CACC323F9FAD}"/>
              </a:ext>
            </a:extLst>
          </p:cNvPr>
          <p:cNvSpPr>
            <a:spLocks noGrp="1"/>
          </p:cNvSpPr>
          <p:nvPr>
            <p:ph idx="21" hasCustomPrompt="1"/>
          </p:nvPr>
        </p:nvSpPr>
        <p:spPr>
          <a:xfrm>
            <a:off x="1280160" y="3017520"/>
            <a:ext cx="10374152" cy="3208866"/>
          </a:xfrm>
        </p:spPr>
        <p:txBody>
          <a:bodyPr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BEE2817-4518-D59A-BD13-29A3D4FE64F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7539516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905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59" y="4970638"/>
            <a:ext cx="9144000" cy="1280160"/>
          </a:xfrm>
        </p:spPr>
        <p:txBody>
          <a:bodyPr lIns="0" tIns="0" rIns="0" bIns="0" anchor="b" anchorCtr="0"/>
          <a:lstStyle>
            <a:lvl1pPr algn="l">
              <a:defRPr sz="40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F0626849-9D2D-3C95-8C10-FA8F325FE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280160" y="685800"/>
            <a:ext cx="4937760" cy="4023360"/>
          </a:xfrm>
        </p:spPr>
        <p:txBody>
          <a:bodyPr lIns="0" tIns="0" rIns="0" bIns="0">
            <a:no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>
              <a:spcBef>
                <a:spcPts val="1200"/>
              </a:spcBef>
              <a:defRPr sz="1800"/>
            </a:lvl2pPr>
            <a:lvl3pPr marL="914400">
              <a:spcBef>
                <a:spcPts val="1200"/>
              </a:spcBef>
              <a:defRPr sz="1800"/>
            </a:lvl3pPr>
            <a:lvl4pPr marL="1371600">
              <a:spcBef>
                <a:spcPts val="1200"/>
              </a:spcBef>
              <a:defRPr sz="1800"/>
            </a:lvl4pPr>
            <a:lvl5pPr marL="1828800"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704755" y="685800"/>
            <a:ext cx="4937760" cy="4023360"/>
          </a:xfrm>
        </p:spPr>
        <p:txBody>
          <a:bodyPr lIns="0" tIns="0" rIns="0" bIns="0">
            <a:noAutofit/>
          </a:bodyPr>
          <a:lstStyle>
            <a:lvl1pPr>
              <a:spcBef>
                <a:spcPts val="1200"/>
              </a:spcBef>
              <a:defRPr sz="1800"/>
            </a:lvl1pPr>
            <a:lvl2pPr>
              <a:spcBef>
                <a:spcPts val="1200"/>
              </a:spcBef>
              <a:defRPr sz="1800"/>
            </a:lvl2pPr>
            <a:lvl3pPr>
              <a:spcBef>
                <a:spcPts val="1200"/>
              </a:spcBef>
              <a:defRPr sz="1800"/>
            </a:lvl3pPr>
            <a:lvl4pPr>
              <a:spcBef>
                <a:spcPts val="1200"/>
              </a:spcBef>
              <a:defRPr sz="18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17D91C-F78C-0E4C-FB27-7112AB84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22570" y="5680647"/>
            <a:ext cx="465456" cy="581432"/>
            <a:chOff x="7843462" y="2744546"/>
            <a:chExt cx="465456" cy="581432"/>
          </a:xfrm>
        </p:grpSpPr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C935CF3-75DF-0DC7-1B2A-E0E0205DF64B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Graphic 13">
              <a:extLst>
                <a:ext uri="{FF2B5EF4-FFF2-40B4-BE49-F238E27FC236}">
                  <a16:creationId xmlns:a16="http://schemas.microsoft.com/office/drawing/2014/main" id="{D5782BEB-6319-DEC1-F9ED-BA9201C6B9B7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6E59DFAF-9794-BD12-D89A-422FFFFCE023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36444A47-BCB3-5C86-F2B8-25092BE8D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 rIns="91440"/>
          <a:lstStyle>
            <a:lvl1pPr algn="l">
              <a:defRPr/>
            </a:lvl1pPr>
          </a:lstStyle>
          <a:p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48C53D-49AB-C003-70E8-5117AF079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6BC1DE-6696-3408-564E-2D73B12663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711518" y="5393214"/>
            <a:ext cx="1097341" cy="736658"/>
            <a:chOff x="10508317" y="446637"/>
            <a:chExt cx="1097341" cy="736658"/>
          </a:xfrm>
        </p:grpSpPr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268EB1E4-29D6-C3F5-BCBB-FB7E7EE5C2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0508317" y="492206"/>
              <a:ext cx="139039" cy="139039"/>
            </a:xfrm>
            <a:custGeom>
              <a:avLst/>
              <a:gdLst>
                <a:gd name="connsiteX0" fmla="*/ 129602 w 139039"/>
                <a:gd name="connsiteY0" fmla="*/ 60082 h 139039"/>
                <a:gd name="connsiteX1" fmla="*/ 78957 w 139039"/>
                <a:gd name="connsiteY1" fmla="*/ 60082 h 139039"/>
                <a:gd name="connsiteX2" fmla="*/ 78957 w 139039"/>
                <a:gd name="connsiteY2" fmla="*/ 9437 h 139039"/>
                <a:gd name="connsiteX3" fmla="*/ 69520 w 139039"/>
                <a:gd name="connsiteY3" fmla="*/ 0 h 139039"/>
                <a:gd name="connsiteX4" fmla="*/ 60082 w 139039"/>
                <a:gd name="connsiteY4" fmla="*/ 9437 h 139039"/>
                <a:gd name="connsiteX5" fmla="*/ 60082 w 139039"/>
                <a:gd name="connsiteY5" fmla="*/ 60082 h 139039"/>
                <a:gd name="connsiteX6" fmla="*/ 9437 w 139039"/>
                <a:gd name="connsiteY6" fmla="*/ 60082 h 139039"/>
                <a:gd name="connsiteX7" fmla="*/ 0 w 139039"/>
                <a:gd name="connsiteY7" fmla="*/ 69520 h 139039"/>
                <a:gd name="connsiteX8" fmla="*/ 9437 w 139039"/>
                <a:gd name="connsiteY8" fmla="*/ 78957 h 139039"/>
                <a:gd name="connsiteX9" fmla="*/ 60082 w 139039"/>
                <a:gd name="connsiteY9" fmla="*/ 78957 h 139039"/>
                <a:gd name="connsiteX10" fmla="*/ 60082 w 139039"/>
                <a:gd name="connsiteY10" fmla="*/ 129602 h 139039"/>
                <a:gd name="connsiteX11" fmla="*/ 69520 w 139039"/>
                <a:gd name="connsiteY11" fmla="*/ 139039 h 139039"/>
                <a:gd name="connsiteX12" fmla="*/ 78957 w 139039"/>
                <a:gd name="connsiteY12" fmla="*/ 129602 h 139039"/>
                <a:gd name="connsiteX13" fmla="*/ 78957 w 139039"/>
                <a:gd name="connsiteY13" fmla="*/ 78957 h 139039"/>
                <a:gd name="connsiteX14" fmla="*/ 129602 w 139039"/>
                <a:gd name="connsiteY14" fmla="*/ 78957 h 139039"/>
                <a:gd name="connsiteX15" fmla="*/ 139039 w 139039"/>
                <a:gd name="connsiteY15" fmla="*/ 69520 h 139039"/>
                <a:gd name="connsiteX16" fmla="*/ 129602 w 139039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9" h="139039">
                  <a:moveTo>
                    <a:pt x="129602" y="60082"/>
                  </a:moveTo>
                  <a:lnTo>
                    <a:pt x="78957" y="60082"/>
                  </a:lnTo>
                  <a:lnTo>
                    <a:pt x="78957" y="9437"/>
                  </a:lnTo>
                  <a:cubicBezTo>
                    <a:pt x="78957" y="4225"/>
                    <a:pt x="74731" y="0"/>
                    <a:pt x="69520" y="0"/>
                  </a:cubicBezTo>
                  <a:cubicBezTo>
                    <a:pt x="64308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8" y="139039"/>
                    <a:pt x="69520" y="139039"/>
                  </a:cubicBezTo>
                  <a:cubicBezTo>
                    <a:pt x="74731" y="139039"/>
                    <a:pt x="78957" y="134814"/>
                    <a:pt x="78957" y="129602"/>
                  </a:cubicBezTo>
                  <a:lnTo>
                    <a:pt x="78957" y="78957"/>
                  </a:lnTo>
                  <a:lnTo>
                    <a:pt x="129602" y="78957"/>
                  </a:lnTo>
                  <a:cubicBezTo>
                    <a:pt x="134814" y="78957"/>
                    <a:pt x="139039" y="74731"/>
                    <a:pt x="139039" y="69520"/>
                  </a:cubicBezTo>
                  <a:cubicBezTo>
                    <a:pt x="139039" y="64308"/>
                    <a:pt x="134814" y="60082"/>
                    <a:pt x="129602" y="60082"/>
                  </a:cubicBezTo>
                  <a:close/>
                </a:path>
              </a:pathLst>
            </a:custGeom>
            <a:solidFill>
              <a:schemeClr val="accent2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Graphic 16">
              <a:extLst>
                <a:ext uri="{FF2B5EF4-FFF2-40B4-BE49-F238E27FC236}">
                  <a16:creationId xmlns:a16="http://schemas.microsoft.com/office/drawing/2014/main" id="{09524D46-140F-2F4F-430B-F59815A07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477944" y="1055581"/>
              <a:ext cx="127714" cy="127714"/>
            </a:xfrm>
            <a:custGeom>
              <a:avLst/>
              <a:gdLst>
                <a:gd name="connsiteX0" fmla="*/ 63857 w 127714"/>
                <a:gd name="connsiteY0" fmla="*/ 18874 h 127714"/>
                <a:gd name="connsiteX1" fmla="*/ 108840 w 127714"/>
                <a:gd name="connsiteY1" fmla="*/ 63857 h 127714"/>
                <a:gd name="connsiteX2" fmla="*/ 63857 w 127714"/>
                <a:gd name="connsiteY2" fmla="*/ 108840 h 127714"/>
                <a:gd name="connsiteX3" fmla="*/ 18874 w 127714"/>
                <a:gd name="connsiteY3" fmla="*/ 63857 h 127714"/>
                <a:gd name="connsiteX4" fmla="*/ 63857 w 127714"/>
                <a:gd name="connsiteY4" fmla="*/ 18874 h 127714"/>
                <a:gd name="connsiteX5" fmla="*/ 63857 w 127714"/>
                <a:gd name="connsiteY5" fmla="*/ 0 h 127714"/>
                <a:gd name="connsiteX6" fmla="*/ 0 w 127714"/>
                <a:gd name="connsiteY6" fmla="*/ 63857 h 127714"/>
                <a:gd name="connsiteX7" fmla="*/ 63857 w 127714"/>
                <a:gd name="connsiteY7" fmla="*/ 127714 h 127714"/>
                <a:gd name="connsiteX8" fmla="*/ 127714 w 127714"/>
                <a:gd name="connsiteY8" fmla="*/ 63857 h 127714"/>
                <a:gd name="connsiteX9" fmla="*/ 63857 w 127714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4" h="127714">
                  <a:moveTo>
                    <a:pt x="63857" y="18874"/>
                  </a:moveTo>
                  <a:cubicBezTo>
                    <a:pt x="88700" y="18874"/>
                    <a:pt x="108840" y="39014"/>
                    <a:pt x="108840" y="63857"/>
                  </a:cubicBezTo>
                  <a:cubicBezTo>
                    <a:pt x="108840" y="88700"/>
                    <a:pt x="88700" y="108840"/>
                    <a:pt x="63857" y="108840"/>
                  </a:cubicBezTo>
                  <a:cubicBezTo>
                    <a:pt x="39014" y="108840"/>
                    <a:pt x="18874" y="88700"/>
                    <a:pt x="18874" y="63857"/>
                  </a:cubicBezTo>
                  <a:cubicBezTo>
                    <a:pt x="18898" y="39024"/>
                    <a:pt x="39024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4" y="99124"/>
                    <a:pt x="127714" y="63857"/>
                  </a:cubicBezTo>
                  <a:cubicBezTo>
                    <a:pt x="127714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accent2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Graphic 14">
              <a:extLst>
                <a:ext uri="{FF2B5EF4-FFF2-40B4-BE49-F238E27FC236}">
                  <a16:creationId xmlns:a16="http://schemas.microsoft.com/office/drawing/2014/main" id="{AC75143B-C717-8D04-743C-B40FB5EFB2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1241555" y="446637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accent2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873764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80160" y="640080"/>
            <a:ext cx="10087699" cy="731520"/>
          </a:xfrm>
        </p:spPr>
        <p:txBody>
          <a:bodyPr lIns="0" tIns="0" rIns="0" bIns="0" anchor="t" anchorCtr="0"/>
          <a:lstStyle>
            <a:lvl1pPr>
              <a:defRPr sz="4000" b="1" cap="all" baseline="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16B8DF0-B7E6-5032-C3C7-E457E793B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80159" y="1806574"/>
            <a:ext cx="10087699" cy="4254591"/>
          </a:xfrm>
        </p:spPr>
        <p:txBody>
          <a:bodyPr lIns="0" tIns="0" rIns="0" bIns="0"/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0664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C5F4D40-ADE4-5EEB-436C-8563A49C5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80160" y="6356350"/>
            <a:ext cx="4114800" cy="365125"/>
          </a:xfrm>
        </p:spPr>
        <p:txBody>
          <a:bodyPr lIns="0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Bubbles and Title 1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897" y="585216"/>
            <a:ext cx="8965094" cy="2276856"/>
          </a:xfrm>
        </p:spPr>
        <p:txBody>
          <a:bodyPr lIns="0" tIns="0" rIns="0" anchor="b"/>
          <a:lstStyle>
            <a:lvl1pPr algn="r">
              <a:lnSpc>
                <a:spcPts val="4800"/>
              </a:lnSpc>
              <a:defRPr sz="4800" b="1" cap="all" spc="0" baseline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4">
            <a:extLst>
              <a:ext uri="{FF2B5EF4-FFF2-40B4-BE49-F238E27FC236}">
                <a16:creationId xmlns:a16="http://schemas.microsoft.com/office/drawing/2014/main" id="{FC9B12A4-113B-B3F6-5926-5C2A6F504AB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371606" y="3205313"/>
            <a:ext cx="3043077" cy="3043083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tIns="914400" anchor="t" anchorCtr="0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picture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0609" y="3127248"/>
            <a:ext cx="6117381" cy="3017520"/>
          </a:xfrm>
        </p:spPr>
        <p:txBody>
          <a:bodyPr lIns="0" tIns="0" rIns="0" bIns="0">
            <a:normAutofit/>
          </a:bodyPr>
          <a:lstStyle>
            <a:lvl1pPr marL="0" indent="0" algn="r">
              <a:spcBef>
                <a:spcPts val="1200"/>
              </a:spcBef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AF51D36-DB19-27CD-47E0-A4261648D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8614240">
            <a:off x="3975343" y="2819532"/>
            <a:ext cx="465456" cy="581432"/>
            <a:chOff x="7843462" y="2744546"/>
            <a:chExt cx="465456" cy="581432"/>
          </a:xfrm>
        </p:grpSpPr>
        <p:sp>
          <p:nvSpPr>
            <p:cNvPr id="4" name="Graphic 12">
              <a:extLst>
                <a:ext uri="{FF2B5EF4-FFF2-40B4-BE49-F238E27FC236}">
                  <a16:creationId xmlns:a16="http://schemas.microsoft.com/office/drawing/2014/main" id="{3EFED0E0-17D4-C5B0-09D0-B43338A856B3}"/>
                </a:ext>
              </a:extLst>
            </p:cNvPr>
            <p:cNvSpPr/>
            <p:nvPr userDrawn="1"/>
          </p:nvSpPr>
          <p:spPr>
            <a:xfrm>
              <a:off x="8217780" y="2973840"/>
              <a:ext cx="91138" cy="91138"/>
            </a:xfrm>
            <a:custGeom>
              <a:avLst/>
              <a:gdLst>
                <a:gd name="connsiteX0" fmla="*/ 91138 w 91138"/>
                <a:gd name="connsiteY0" fmla="*/ 45569 h 91138"/>
                <a:gd name="connsiteX1" fmla="*/ 45569 w 91138"/>
                <a:gd name="connsiteY1" fmla="*/ 91138 h 91138"/>
                <a:gd name="connsiteX2" fmla="*/ 0 w 91138"/>
                <a:gd name="connsiteY2" fmla="*/ 45569 h 91138"/>
                <a:gd name="connsiteX3" fmla="*/ 45569 w 91138"/>
                <a:gd name="connsiteY3" fmla="*/ 0 h 91138"/>
                <a:gd name="connsiteX4" fmla="*/ 91138 w 91138"/>
                <a:gd name="connsiteY4" fmla="*/ 45569 h 91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38" h="91138">
                  <a:moveTo>
                    <a:pt x="91138" y="45569"/>
                  </a:moveTo>
                  <a:cubicBezTo>
                    <a:pt x="91138" y="70736"/>
                    <a:pt x="70736" y="91138"/>
                    <a:pt x="45569" y="91138"/>
                  </a:cubicBezTo>
                  <a:cubicBezTo>
                    <a:pt x="20402" y="91138"/>
                    <a:pt x="0" y="70736"/>
                    <a:pt x="0" y="45569"/>
                  </a:cubicBezTo>
                  <a:cubicBezTo>
                    <a:pt x="0" y="20402"/>
                    <a:pt x="20402" y="0"/>
                    <a:pt x="45569" y="0"/>
                  </a:cubicBezTo>
                  <a:cubicBezTo>
                    <a:pt x="70736" y="0"/>
                    <a:pt x="91138" y="20402"/>
                    <a:pt x="91138" y="45569"/>
                  </a:cubicBezTo>
                  <a:close/>
                </a:path>
              </a:pathLst>
            </a:custGeom>
            <a:solidFill>
              <a:schemeClr val="bg1"/>
            </a:solidFill>
            <a:ln w="4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Graphic 13">
              <a:extLst>
                <a:ext uri="{FF2B5EF4-FFF2-40B4-BE49-F238E27FC236}">
                  <a16:creationId xmlns:a16="http://schemas.microsoft.com/office/drawing/2014/main" id="{8F798BBE-9B6F-700D-08A1-09ABC5388CCE}"/>
                </a:ext>
              </a:extLst>
            </p:cNvPr>
            <p:cNvSpPr/>
            <p:nvPr userDrawn="1"/>
          </p:nvSpPr>
          <p:spPr>
            <a:xfrm>
              <a:off x="7859002" y="2744546"/>
              <a:ext cx="139038" cy="139038"/>
            </a:xfrm>
            <a:custGeom>
              <a:avLst/>
              <a:gdLst>
                <a:gd name="connsiteX0" fmla="*/ 129601 w 139038"/>
                <a:gd name="connsiteY0" fmla="*/ 60082 h 139038"/>
                <a:gd name="connsiteX1" fmla="*/ 78956 w 139038"/>
                <a:gd name="connsiteY1" fmla="*/ 60082 h 139038"/>
                <a:gd name="connsiteX2" fmla="*/ 78956 w 139038"/>
                <a:gd name="connsiteY2" fmla="*/ 9437 h 139038"/>
                <a:gd name="connsiteX3" fmla="*/ 69519 w 139038"/>
                <a:gd name="connsiteY3" fmla="*/ 0 h 139038"/>
                <a:gd name="connsiteX4" fmla="*/ 60082 w 139038"/>
                <a:gd name="connsiteY4" fmla="*/ 9437 h 139038"/>
                <a:gd name="connsiteX5" fmla="*/ 60082 w 139038"/>
                <a:gd name="connsiteY5" fmla="*/ 60082 h 139038"/>
                <a:gd name="connsiteX6" fmla="*/ 9437 w 139038"/>
                <a:gd name="connsiteY6" fmla="*/ 60082 h 139038"/>
                <a:gd name="connsiteX7" fmla="*/ 0 w 139038"/>
                <a:gd name="connsiteY7" fmla="*/ 69519 h 139038"/>
                <a:gd name="connsiteX8" fmla="*/ 9437 w 139038"/>
                <a:gd name="connsiteY8" fmla="*/ 78956 h 139038"/>
                <a:gd name="connsiteX9" fmla="*/ 60082 w 139038"/>
                <a:gd name="connsiteY9" fmla="*/ 78956 h 139038"/>
                <a:gd name="connsiteX10" fmla="*/ 60082 w 139038"/>
                <a:gd name="connsiteY10" fmla="*/ 129601 h 139038"/>
                <a:gd name="connsiteX11" fmla="*/ 69519 w 139038"/>
                <a:gd name="connsiteY11" fmla="*/ 139038 h 139038"/>
                <a:gd name="connsiteX12" fmla="*/ 78956 w 139038"/>
                <a:gd name="connsiteY12" fmla="*/ 129601 h 139038"/>
                <a:gd name="connsiteX13" fmla="*/ 78956 w 139038"/>
                <a:gd name="connsiteY13" fmla="*/ 78956 h 139038"/>
                <a:gd name="connsiteX14" fmla="*/ 129601 w 139038"/>
                <a:gd name="connsiteY14" fmla="*/ 78956 h 139038"/>
                <a:gd name="connsiteX15" fmla="*/ 139038 w 139038"/>
                <a:gd name="connsiteY15" fmla="*/ 69519 h 139038"/>
                <a:gd name="connsiteX16" fmla="*/ 129601 w 139038"/>
                <a:gd name="connsiteY16" fmla="*/ 60082 h 139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8" h="139038">
                  <a:moveTo>
                    <a:pt x="129601" y="60082"/>
                  </a:moveTo>
                  <a:lnTo>
                    <a:pt x="78956" y="60082"/>
                  </a:lnTo>
                  <a:lnTo>
                    <a:pt x="78956" y="9437"/>
                  </a:lnTo>
                  <a:cubicBezTo>
                    <a:pt x="78956" y="4225"/>
                    <a:pt x="74731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7"/>
                    <a:pt x="0" y="69519"/>
                  </a:cubicBezTo>
                  <a:cubicBezTo>
                    <a:pt x="0" y="74731"/>
                    <a:pt x="4225" y="78956"/>
                    <a:pt x="9437" y="78956"/>
                  </a:cubicBezTo>
                  <a:lnTo>
                    <a:pt x="60082" y="78956"/>
                  </a:lnTo>
                  <a:lnTo>
                    <a:pt x="60082" y="129601"/>
                  </a:lnTo>
                  <a:cubicBezTo>
                    <a:pt x="60082" y="134813"/>
                    <a:pt x="64307" y="139038"/>
                    <a:pt x="69519" y="139038"/>
                  </a:cubicBezTo>
                  <a:cubicBezTo>
                    <a:pt x="74731" y="139038"/>
                    <a:pt x="78956" y="134813"/>
                    <a:pt x="78956" y="129601"/>
                  </a:cubicBezTo>
                  <a:lnTo>
                    <a:pt x="78956" y="78956"/>
                  </a:lnTo>
                  <a:lnTo>
                    <a:pt x="129601" y="78956"/>
                  </a:lnTo>
                  <a:cubicBezTo>
                    <a:pt x="134813" y="78956"/>
                    <a:pt x="139038" y="74731"/>
                    <a:pt x="139038" y="69519"/>
                  </a:cubicBezTo>
                  <a:cubicBezTo>
                    <a:pt x="139038" y="64307"/>
                    <a:pt x="134813" y="60082"/>
                    <a:pt x="129601" y="60082"/>
                  </a:cubicBezTo>
                  <a:close/>
                </a:path>
              </a:pathLst>
            </a:custGeom>
            <a:solidFill>
              <a:schemeClr val="bg1"/>
            </a:solidFill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" name="Graphic 15">
              <a:extLst>
                <a:ext uri="{FF2B5EF4-FFF2-40B4-BE49-F238E27FC236}">
                  <a16:creationId xmlns:a16="http://schemas.microsoft.com/office/drawing/2014/main" id="{4AE2D1C5-9D85-9049-690C-3AFCE7E2DA56}"/>
                </a:ext>
              </a:extLst>
            </p:cNvPr>
            <p:cNvSpPr/>
            <p:nvPr userDrawn="1"/>
          </p:nvSpPr>
          <p:spPr>
            <a:xfrm>
              <a:off x="7843462" y="3198265"/>
              <a:ext cx="127713" cy="127713"/>
            </a:xfrm>
            <a:custGeom>
              <a:avLst/>
              <a:gdLst>
                <a:gd name="connsiteX0" fmla="*/ 63857 w 127713"/>
                <a:gd name="connsiteY0" fmla="*/ 18874 h 127713"/>
                <a:gd name="connsiteX1" fmla="*/ 108839 w 127713"/>
                <a:gd name="connsiteY1" fmla="*/ 63857 h 127713"/>
                <a:gd name="connsiteX2" fmla="*/ 63857 w 127713"/>
                <a:gd name="connsiteY2" fmla="*/ 108839 h 127713"/>
                <a:gd name="connsiteX3" fmla="*/ 18874 w 127713"/>
                <a:gd name="connsiteY3" fmla="*/ 63857 h 127713"/>
                <a:gd name="connsiteX4" fmla="*/ 63857 w 127713"/>
                <a:gd name="connsiteY4" fmla="*/ 18874 h 127713"/>
                <a:gd name="connsiteX5" fmla="*/ 63857 w 127713"/>
                <a:gd name="connsiteY5" fmla="*/ 0 h 127713"/>
                <a:gd name="connsiteX6" fmla="*/ 0 w 127713"/>
                <a:gd name="connsiteY6" fmla="*/ 63857 h 127713"/>
                <a:gd name="connsiteX7" fmla="*/ 63857 w 127713"/>
                <a:gd name="connsiteY7" fmla="*/ 127713 h 127713"/>
                <a:gd name="connsiteX8" fmla="*/ 127713 w 127713"/>
                <a:gd name="connsiteY8" fmla="*/ 63857 h 127713"/>
                <a:gd name="connsiteX9" fmla="*/ 63857 w 127713"/>
                <a:gd name="connsiteY9" fmla="*/ 0 h 127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3">
                  <a:moveTo>
                    <a:pt x="63857" y="18874"/>
                  </a:moveTo>
                  <a:cubicBezTo>
                    <a:pt x="88700" y="18874"/>
                    <a:pt x="108839" y="39013"/>
                    <a:pt x="108839" y="63857"/>
                  </a:cubicBezTo>
                  <a:cubicBezTo>
                    <a:pt x="108839" y="88700"/>
                    <a:pt x="88700" y="108839"/>
                    <a:pt x="63857" y="108839"/>
                  </a:cubicBezTo>
                  <a:cubicBezTo>
                    <a:pt x="39013" y="108839"/>
                    <a:pt x="18874" y="88700"/>
                    <a:pt x="18874" y="63857"/>
                  </a:cubicBezTo>
                  <a:cubicBezTo>
                    <a:pt x="18898" y="39023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3"/>
                    <a:pt x="63857" y="127713"/>
                  </a:cubicBezTo>
                  <a:cubicBezTo>
                    <a:pt x="99124" y="127713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solidFill>
              <a:schemeClr val="bg1"/>
            </a:solidFill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0FE75D-ACD3-655E-58A7-8F2C18276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4066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362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36525"/>
            <a:ext cx="10515600" cy="1509713"/>
          </a:xfrm>
        </p:spPr>
        <p:txBody>
          <a:bodyPr/>
          <a:lstStyle/>
          <a:p>
            <a:r>
              <a:rPr lang="en-US" dirty="0"/>
              <a:t>Click to add 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632" y="726630"/>
            <a:ext cx="520991" cy="517379"/>
          </a:xfrm>
        </p:spPr>
        <p:txBody>
          <a:bodyPr/>
          <a:lstStyle/>
          <a:p>
            <a:fld id="{D8DA9DAA-006C-4F4B-980E-E3DF019B24E2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5B2B208-F5B9-0151-C982-A389CB0B2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0EEA6CA-DE1E-18ED-E69E-54A1372FE2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5890" y="1371600"/>
            <a:ext cx="0" cy="548640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F973C81-5E94-41F6-CE15-3B4763B3A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835B5C-F994-9D57-3118-919EE90F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394" y="1"/>
            <a:ext cx="9918405" cy="164623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35394" y="1825625"/>
            <a:ext cx="99184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6121" y="726630"/>
            <a:ext cx="520991" cy="51737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1800" b="1" i="0" cap="all" spc="100" baseline="0">
                <a:solidFill>
                  <a:schemeClr val="accent2"/>
                </a:solidFill>
              </a:defRPr>
            </a:lvl1pPr>
          </a:lstStyle>
          <a:p>
            <a:fld id="{D8DA9DAA-006C-4F4B-980E-E3DF019B24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EF1C86-6A9C-D287-D381-5634A69BF1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5394" y="6356350"/>
            <a:ext cx="2743200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B8477-3F24-EDCB-C8AC-8433636391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8999" y="6356350"/>
            <a:ext cx="4114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7" r:id="rId2"/>
    <p:sldLayoutId id="2147483728" r:id="rId3"/>
    <p:sldLayoutId id="2147483729" r:id="rId4"/>
    <p:sldLayoutId id="2147483710" r:id="rId5"/>
    <p:sldLayoutId id="2147483727" r:id="rId6"/>
    <p:sldLayoutId id="2147483701" r:id="rId7"/>
    <p:sldLayoutId id="2147483721" r:id="rId8"/>
    <p:sldLayoutId id="2147483720" r:id="rId9"/>
    <p:sldLayoutId id="2147483730" r:id="rId10"/>
    <p:sldLayoutId id="2147483722" r:id="rId11"/>
    <p:sldLayoutId id="2147483698" r:id="rId12"/>
    <p:sldLayoutId id="2147483732" r:id="rId13"/>
    <p:sldLayoutId id="2147483702" r:id="rId14"/>
    <p:sldLayoutId id="2147483703" r:id="rId15"/>
  </p:sldLayoutIdLst>
  <p:hf sldNum="0" hdr="0" ftr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kM9ASKAni_s?feature=oembed" TargetMode="Externa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hobbylark.com/board-games/The-Top-Ten-Board-Games-Of-All-Time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ardgamecentral.com/rules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357809"/>
            <a:ext cx="7983110" cy="3080335"/>
          </a:xfrm>
        </p:spPr>
        <p:txBody>
          <a:bodyPr/>
          <a:lstStyle/>
          <a:p>
            <a:r>
              <a:rPr lang="en-US" dirty="0"/>
              <a:t>Algorithms</a:t>
            </a:r>
            <a:br>
              <a:rPr lang="en-US" dirty="0"/>
            </a:br>
            <a:r>
              <a:rPr lang="en-US" sz="3200" i="1" dirty="0">
                <a:solidFill>
                  <a:schemeClr val="accent2"/>
                </a:solidFill>
              </a:rPr>
              <a:t>and games!</a:t>
            </a:r>
            <a:endParaRPr lang="en-US" i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403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FCDB4-5772-B915-0801-A0A8C3B24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</a:t>
            </a:r>
            <a:r>
              <a:rPr lang="en-US" dirty="0">
                <a:solidFill>
                  <a:schemeClr val="accent2"/>
                </a:solidFill>
              </a:rPr>
              <a:t>Algorithm</a:t>
            </a:r>
            <a:r>
              <a:rPr lang="en-US" dirty="0"/>
              <a:t>?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334FAF0-3979-345A-354A-EB7E6602C5C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21815" t="8177" r="28760" b="499"/>
          <a:stretch/>
        </p:blipFill>
        <p:spPr>
          <a:xfrm>
            <a:off x="1317615" y="895646"/>
            <a:ext cx="1956925" cy="1956928"/>
          </a:xfrm>
        </p:spPr>
      </p:pic>
      <p:pic>
        <p:nvPicPr>
          <p:cNvPr id="7" name="Online Media 6" title="Computer Science Basics: Algorithms">
            <a:hlinkClick r:id="" action="ppaction://media"/>
            <a:extLst>
              <a:ext uri="{FF2B5EF4-FFF2-40B4-BE49-F238E27FC236}">
                <a16:creationId xmlns:a16="http://schemas.microsoft.com/office/drawing/2014/main" id="{333AB477-4CC8-1F83-380E-11C187228A4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4298950" y="2193925"/>
            <a:ext cx="7127875" cy="402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1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8FB90-F5BD-3DBC-FBAE-DA1CA3C26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are clear and specific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A8A922-CC18-90E6-0FBD-2BF5F6977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Algorithms are clear and specific so that at each step, a computer knows exactly what action it should take and what information it should use or change.</a:t>
            </a:r>
          </a:p>
        </p:txBody>
      </p:sp>
    </p:spTree>
    <p:extLst>
      <p:ext uri="{BB962C8B-B14F-4D97-AF65-F5344CB8AC3E}">
        <p14:creationId xmlns:p14="http://schemas.microsoft.com/office/powerpoint/2010/main" val="3481257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8FB90-F5BD-3DBC-FBAE-DA1CA3C26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are clear and specific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A8A922-CC18-90E6-0FBD-2BF5F6977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Algorithms are clear and specific so that at each step, a computer knows exactly what action it should take and what information it should use or change.</a:t>
            </a:r>
          </a:p>
          <a:p>
            <a:r>
              <a:rPr lang="en-US" dirty="0"/>
              <a:t>What’s wrong with these instructions? How can you make them clear and specific?</a:t>
            </a:r>
          </a:p>
          <a:p>
            <a:pPr lvl="1"/>
            <a:r>
              <a:rPr lang="en-US" dirty="0"/>
              <a:t>“Put the peanut butter on the bread.”</a:t>
            </a:r>
          </a:p>
          <a:p>
            <a:pPr lvl="1"/>
            <a:r>
              <a:rPr lang="en-US" dirty="0"/>
              <a:t>“Tie your shoe.”</a:t>
            </a:r>
          </a:p>
          <a:p>
            <a:pPr lvl="1"/>
            <a:r>
              <a:rPr lang="en-US" dirty="0"/>
              <a:t>“Get the red marble.”</a:t>
            </a:r>
          </a:p>
        </p:txBody>
      </p:sp>
      <p:pic>
        <p:nvPicPr>
          <p:cNvPr id="1026" name="Picture 2" descr="Glass Marbles, Ucradle Glass Beads, 30PCS 14 MM Marbles Colored Marble  Texture Glass Ball for Kids Used for Fish Tank, Home Decoration, Marble Run">
            <a:extLst>
              <a:ext uri="{FF2B5EF4-FFF2-40B4-BE49-F238E27FC236}">
                <a16:creationId xmlns:a16="http://schemas.microsoft.com/office/drawing/2014/main" id="{6EFC95E0-437A-99A1-A9F6-DB8B5080F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441" y="3676739"/>
            <a:ext cx="2819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8845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8FB90-F5BD-3DBC-FBAE-DA1CA3C26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are clear and specific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1A8A922-CC18-90E6-0FBD-2BF5F6977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Algorithms are clear and specific so that at each step, a computer knows exactly what action it should take and what information it should use or change.</a:t>
            </a:r>
          </a:p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What’s wrong with these instructions? How can you make them clear and specific?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“Put the peanut butter on the bread.”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“Tie your shoe.”</a:t>
            </a:r>
          </a:p>
          <a:p>
            <a:pPr lvl="1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“Get the red marble.”</a:t>
            </a:r>
          </a:p>
          <a:p>
            <a:r>
              <a:rPr lang="en-US" dirty="0"/>
              <a:t>What can go wrong when instructions </a:t>
            </a:r>
            <a:br>
              <a:rPr lang="en-US" dirty="0"/>
            </a:br>
            <a:r>
              <a:rPr lang="en-US" dirty="0"/>
              <a:t>are not clear or specific?</a:t>
            </a:r>
          </a:p>
        </p:txBody>
      </p:sp>
      <p:pic>
        <p:nvPicPr>
          <p:cNvPr id="1026" name="Picture 2" descr="Glass Marbles, Ucradle Glass Beads, 30PCS 14 MM Marbles Colored Marble  Texture Glass Ball for Kids Used for Fish Tank, Home Decoration, Marble Run">
            <a:extLst>
              <a:ext uri="{FF2B5EF4-FFF2-40B4-BE49-F238E27FC236}">
                <a16:creationId xmlns:a16="http://schemas.microsoft.com/office/drawing/2014/main" id="{6EFC95E0-437A-99A1-A9F6-DB8B5080F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441" y="3676739"/>
            <a:ext cx="28194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389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E8321-0F6B-AA7B-EF5E-C8528B291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should be accurate and efficient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7EA9DF-26C1-E55B-81F2-F8CB73352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2327440"/>
            <a:ext cx="10174554" cy="4040574"/>
          </a:xfrm>
        </p:spPr>
        <p:txBody>
          <a:bodyPr>
            <a:normAutofit/>
          </a:bodyPr>
          <a:lstStyle/>
          <a:p>
            <a:r>
              <a:rPr lang="en-US" sz="4000" dirty="0"/>
              <a:t>Algorithms should be </a:t>
            </a:r>
            <a:r>
              <a:rPr lang="en-US" sz="4000" b="1" dirty="0">
                <a:solidFill>
                  <a:schemeClr val="accent2"/>
                </a:solidFill>
              </a:rPr>
              <a:t>accurate</a:t>
            </a:r>
            <a:r>
              <a:rPr lang="en-US" sz="4000" dirty="0"/>
              <a:t>: They should give us the right answer or complete a task correctly.</a:t>
            </a:r>
          </a:p>
        </p:txBody>
      </p:sp>
    </p:spTree>
    <p:extLst>
      <p:ext uri="{BB962C8B-B14F-4D97-AF65-F5344CB8AC3E}">
        <p14:creationId xmlns:p14="http://schemas.microsoft.com/office/powerpoint/2010/main" val="2084847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E8321-0F6B-AA7B-EF5E-C8528B291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should be accurate and efficient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7EA9DF-26C1-E55B-81F2-F8CB73352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80160" y="2327440"/>
            <a:ext cx="10174554" cy="4040574"/>
          </a:xfrm>
        </p:spPr>
        <p:txBody>
          <a:bodyPr>
            <a:normAutofit/>
          </a:bodyPr>
          <a:lstStyle/>
          <a:p>
            <a:r>
              <a:rPr lang="en-US" sz="4000" dirty="0"/>
              <a:t>Algorithms should be </a:t>
            </a:r>
            <a:r>
              <a:rPr lang="en-US" sz="4000" b="1" dirty="0">
                <a:solidFill>
                  <a:schemeClr val="accent2"/>
                </a:solidFill>
              </a:rPr>
              <a:t>accurate</a:t>
            </a:r>
            <a:r>
              <a:rPr lang="en-US" sz="4000" dirty="0"/>
              <a:t>: They should give us the right answer or complete a task correctly.</a:t>
            </a:r>
          </a:p>
          <a:p>
            <a:r>
              <a:rPr lang="en-US" sz="4000" dirty="0"/>
              <a:t>Algorithms should be </a:t>
            </a:r>
            <a:r>
              <a:rPr lang="en-US" sz="4000" b="1" dirty="0">
                <a:solidFill>
                  <a:schemeClr val="accent2"/>
                </a:solidFill>
              </a:rPr>
              <a:t>efficient</a:t>
            </a:r>
            <a:r>
              <a:rPr lang="en-US" sz="4000" dirty="0"/>
              <a:t>: They should not take extra time or waste resources.</a:t>
            </a:r>
          </a:p>
        </p:txBody>
      </p:sp>
    </p:spTree>
    <p:extLst>
      <p:ext uri="{BB962C8B-B14F-4D97-AF65-F5344CB8AC3E}">
        <p14:creationId xmlns:p14="http://schemas.microsoft.com/office/powerpoint/2010/main" val="2200980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E8321-0F6B-AA7B-EF5E-C8528B291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should be accurate and efficient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1A6591-78D3-66B9-5F57-CA2D9E5F0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80160" y="2327441"/>
            <a:ext cx="10289562" cy="4040574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Let n = 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Let m = 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For every pair of people in the room: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Let n = n + 2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Let m = m * 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Do 10 jumping jacks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Return n</a:t>
            </a:r>
          </a:p>
        </p:txBody>
      </p:sp>
    </p:spTree>
    <p:extLst>
      <p:ext uri="{BB962C8B-B14F-4D97-AF65-F5344CB8AC3E}">
        <p14:creationId xmlns:p14="http://schemas.microsoft.com/office/powerpoint/2010/main" val="2855034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E8321-0F6B-AA7B-EF5E-C8528B291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should be accurate and efficient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1A6591-78D3-66B9-5F57-CA2D9E5F0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80160" y="2327441"/>
            <a:ext cx="10289562" cy="4040574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Let n = 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Let m = 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For every pair of people in the room: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Let n = n + 2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Let m = m * 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Do 10 jumping jacks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Return 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0640B1-1E49-BB1E-DE1D-EC6F386E9158}"/>
              </a:ext>
            </a:extLst>
          </p:cNvPr>
          <p:cNvSpPr txBox="1"/>
          <p:nvPr/>
        </p:nvSpPr>
        <p:spPr>
          <a:xfrm>
            <a:off x="8510511" y="2516864"/>
            <a:ext cx="2401329" cy="1244798"/>
          </a:xfrm>
          <a:prstGeom prst="foldedCorner">
            <a:avLst>
              <a:gd name="adj" fmla="val 2609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1800" dirty="0"/>
          </a:p>
          <a:p>
            <a:pPr algn="ctr"/>
            <a:r>
              <a:rPr lang="en-US" sz="1800" dirty="0"/>
              <a:t>What does this algorithm do?</a:t>
            </a:r>
          </a:p>
        </p:txBody>
      </p:sp>
    </p:spTree>
    <p:extLst>
      <p:ext uri="{BB962C8B-B14F-4D97-AF65-F5344CB8AC3E}">
        <p14:creationId xmlns:p14="http://schemas.microsoft.com/office/powerpoint/2010/main" val="2509124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E8321-0F6B-AA7B-EF5E-C8528B291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should be accurate and efficient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1A6591-78D3-66B9-5F57-CA2D9E5F01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80160" y="2327441"/>
            <a:ext cx="10289562" cy="4040574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Let n = 0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Let m = 2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For every pair of people in the room: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Let n = n + 2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Let m = m * 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Do 10 jumping jacks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Return 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0640B1-1E49-BB1E-DE1D-EC6F386E9158}"/>
              </a:ext>
            </a:extLst>
          </p:cNvPr>
          <p:cNvSpPr txBox="1"/>
          <p:nvPr/>
        </p:nvSpPr>
        <p:spPr>
          <a:xfrm>
            <a:off x="8510511" y="2516864"/>
            <a:ext cx="2401329" cy="1244798"/>
          </a:xfrm>
          <a:prstGeom prst="foldedCorner">
            <a:avLst>
              <a:gd name="adj" fmla="val 2609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1800" dirty="0"/>
          </a:p>
          <a:p>
            <a:pPr algn="ctr"/>
            <a:r>
              <a:rPr lang="en-US" sz="1800" dirty="0"/>
              <a:t>What does this algorithm do?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485F3F-1E26-7202-81AF-291A0B7A1411}"/>
              </a:ext>
            </a:extLst>
          </p:cNvPr>
          <p:cNvSpPr txBox="1"/>
          <p:nvPr/>
        </p:nvSpPr>
        <p:spPr>
          <a:xfrm>
            <a:off x="8510510" y="3951085"/>
            <a:ext cx="2401329" cy="1991678"/>
          </a:xfrm>
          <a:prstGeom prst="foldedCorner">
            <a:avLst>
              <a:gd name="adj" fmla="val 2609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endParaRPr lang="en-US" sz="1800" dirty="0"/>
          </a:p>
          <a:p>
            <a:pPr algn="ctr"/>
            <a:r>
              <a:rPr lang="en-US" sz="1800" dirty="0"/>
              <a:t>Can we make this algorithm more accurate or efficient?</a:t>
            </a:r>
          </a:p>
        </p:txBody>
      </p:sp>
    </p:spTree>
    <p:extLst>
      <p:ext uri="{BB962C8B-B14F-4D97-AF65-F5344CB8AC3E}">
        <p14:creationId xmlns:p14="http://schemas.microsoft.com/office/powerpoint/2010/main" val="17682102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39F4A-0766-C963-A563-A7A6BFECD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are everywhere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F5712F-F297-F401-22F0-62B26254B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An algorithm reflects a series of steps we take to complete a task, which we do all the time! </a:t>
            </a:r>
          </a:p>
          <a:p>
            <a:pPr marL="971550" lvl="1" indent="-514350">
              <a:buAutoNum type="arabicPeriod"/>
            </a:pPr>
            <a:r>
              <a:rPr lang="en-US" dirty="0"/>
              <a:t>Getting ready for school</a:t>
            </a:r>
          </a:p>
          <a:p>
            <a:pPr marL="971550" lvl="1" indent="-514350">
              <a:buAutoNum type="arabicPeriod"/>
            </a:pPr>
            <a:r>
              <a:rPr lang="en-US" dirty="0"/>
              <a:t>Getting to school</a:t>
            </a:r>
          </a:p>
          <a:p>
            <a:pPr marL="971550" lvl="1" indent="-514350">
              <a:buAutoNum type="arabicPeriod"/>
            </a:pPr>
            <a:r>
              <a:rPr lang="en-US" dirty="0"/>
              <a:t>Moving throughout our school day</a:t>
            </a:r>
          </a:p>
          <a:p>
            <a:pPr marL="971550" lvl="1" indent="-514350">
              <a:buAutoNum type="arabicPeriod"/>
            </a:pPr>
            <a:r>
              <a:rPr lang="en-US" dirty="0"/>
              <a:t>Getting school lunch</a:t>
            </a:r>
          </a:p>
          <a:p>
            <a:pPr marL="971550" lvl="1" indent="-514350">
              <a:buAutoNum type="arabicPeriod"/>
            </a:pPr>
            <a:r>
              <a:rPr lang="en-US" dirty="0"/>
              <a:t>Going grocery shopping</a:t>
            </a:r>
          </a:p>
        </p:txBody>
      </p:sp>
    </p:spTree>
    <p:extLst>
      <p:ext uri="{BB962C8B-B14F-4D97-AF65-F5344CB8AC3E}">
        <p14:creationId xmlns:p14="http://schemas.microsoft.com/office/powerpoint/2010/main" val="853447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39F4A-0766-C963-A563-A7A6BFECD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Algorithms</a:t>
            </a:r>
            <a:r>
              <a:rPr lang="en-US" dirty="0"/>
              <a:t> are everywhere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8F5712F-F297-F401-22F0-62B26254BF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An algorithm reflects a series of steps we take to complete a task, which we do all the time! </a:t>
            </a:r>
          </a:p>
          <a:p>
            <a:pPr marL="971550" lvl="1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Getting ready for school</a:t>
            </a:r>
          </a:p>
          <a:p>
            <a:pPr marL="971550" lvl="1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Getting to school</a:t>
            </a:r>
          </a:p>
          <a:p>
            <a:pPr marL="971550" lvl="1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Moving throughout our school day</a:t>
            </a:r>
          </a:p>
          <a:p>
            <a:pPr marL="971550" lvl="1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Getting school lunch</a:t>
            </a:r>
          </a:p>
          <a:p>
            <a:pPr marL="971550" lvl="1" indent="-514350"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Going grocery shopping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000" b="1" dirty="0"/>
              <a:t>Let’s think</a:t>
            </a:r>
            <a:r>
              <a:rPr lang="en-US" sz="3000" dirty="0"/>
              <a:t>: What other algorithms do you encounter?</a:t>
            </a:r>
          </a:p>
        </p:txBody>
      </p:sp>
    </p:spTree>
    <p:extLst>
      <p:ext uri="{BB962C8B-B14F-4D97-AF65-F5344CB8AC3E}">
        <p14:creationId xmlns:p14="http://schemas.microsoft.com/office/powerpoint/2010/main" val="2556616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B2B4E-BB6B-EB49-0B3C-6165A9DC8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544" y="614202"/>
            <a:ext cx="5918072" cy="3200416"/>
          </a:xfrm>
        </p:spPr>
        <p:txBody>
          <a:bodyPr/>
          <a:lstStyle/>
          <a:p>
            <a:r>
              <a:rPr lang="en-US" dirty="0"/>
              <a:t>Describe the steps of an </a:t>
            </a:r>
            <a:r>
              <a:rPr lang="en-US" dirty="0">
                <a:solidFill>
                  <a:schemeClr val="accent2"/>
                </a:solidFill>
              </a:rPr>
              <a:t>algorithm</a:t>
            </a:r>
            <a:r>
              <a:rPr lang="en-US" dirty="0"/>
              <a:t> you Followed so far today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A3295E5-8B7F-8B94-0E48-6905B9FE3E2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l="16681" r="16681"/>
          <a:stretch/>
        </p:blipFill>
        <p:spPr>
          <a:xfrm rot="5400000">
            <a:off x="1279525" y="2528888"/>
            <a:ext cx="3706813" cy="37084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F9B83-5BFA-12AE-7058-6A58C98856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966943"/>
            <a:ext cx="5918068" cy="2339774"/>
          </a:xfrm>
        </p:spPr>
        <p:txBody>
          <a:bodyPr/>
          <a:lstStyle/>
          <a:p>
            <a:r>
              <a:rPr lang="en-US" dirty="0"/>
              <a:t>45-Second Round Robin</a:t>
            </a:r>
          </a:p>
          <a:p>
            <a:r>
              <a:rPr lang="en-US" sz="1800" i="1" dirty="0"/>
              <a:t>(at your table!)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298349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7D44B-25E7-D90C-54CB-6C93E27F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25" y="639763"/>
            <a:ext cx="10088563" cy="731837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Flowcharts</a:t>
            </a:r>
            <a:r>
              <a:rPr lang="en-US"/>
              <a:t> </a:t>
            </a:r>
            <a:r>
              <a:rPr lang="en-US" dirty="0"/>
              <a:t>describe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3CC52-06CB-AF02-2BE4-88E9BC4FE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525" y="1806575"/>
            <a:ext cx="10088563" cy="4254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dirty="0">
                <a:solidFill>
                  <a:schemeClr val="accent2"/>
                </a:solidFill>
              </a:rPr>
              <a:t>flowchart</a:t>
            </a:r>
            <a:r>
              <a:rPr lang="en-US" dirty="0"/>
              <a:t> visually explains a series of steps. We can use them to visually represent an algorithm.</a:t>
            </a:r>
          </a:p>
        </p:txBody>
      </p:sp>
    </p:spTree>
    <p:extLst>
      <p:ext uri="{BB962C8B-B14F-4D97-AF65-F5344CB8AC3E}">
        <p14:creationId xmlns:p14="http://schemas.microsoft.com/office/powerpoint/2010/main" val="623344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7D44B-25E7-D90C-54CB-6C93E27F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25" y="639763"/>
            <a:ext cx="10088563" cy="731837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Flowcharts</a:t>
            </a:r>
            <a:r>
              <a:rPr lang="en-US"/>
              <a:t> </a:t>
            </a:r>
            <a:r>
              <a:rPr lang="en-US" dirty="0"/>
              <a:t>describe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3CC52-06CB-AF02-2BE4-88E9BC4FE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525" y="1806575"/>
            <a:ext cx="10088563" cy="4254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dirty="0">
                <a:solidFill>
                  <a:schemeClr val="accent2"/>
                </a:solidFill>
              </a:rPr>
              <a:t>flowchart</a:t>
            </a:r>
            <a:r>
              <a:rPr lang="en-US" dirty="0"/>
              <a:t> visually explains a series of steps. We can use them to visually represent an algorithm.</a:t>
            </a:r>
          </a:p>
        </p:txBody>
      </p:sp>
      <p:pic>
        <p:nvPicPr>
          <p:cNvPr id="3074" name="Picture 2" descr="Flowcharts - teachComputing">
            <a:extLst>
              <a:ext uri="{FF2B5EF4-FFF2-40B4-BE49-F238E27FC236}">
                <a16:creationId xmlns:a16="http://schemas.microsoft.com/office/drawing/2014/main" id="{784F70D8-CF77-4DF6-2128-6186CD20AA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4" b="8318"/>
          <a:stretch/>
        </p:blipFill>
        <p:spPr bwMode="auto">
          <a:xfrm>
            <a:off x="2823210" y="2760856"/>
            <a:ext cx="6995160" cy="3971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77898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7D44B-25E7-D90C-54CB-6C93E27F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25" y="639763"/>
            <a:ext cx="10088563" cy="731837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Flowcharts</a:t>
            </a:r>
            <a:r>
              <a:rPr lang="en-US"/>
              <a:t> </a:t>
            </a:r>
            <a:r>
              <a:rPr lang="en-US" dirty="0"/>
              <a:t>describe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3CC52-06CB-AF02-2BE4-88E9BC4FE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525" y="1806575"/>
            <a:ext cx="10088563" cy="4254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dirty="0">
                <a:solidFill>
                  <a:schemeClr val="accent2"/>
                </a:solidFill>
              </a:rPr>
              <a:t>flowchart</a:t>
            </a:r>
            <a:r>
              <a:rPr lang="en-US" dirty="0"/>
              <a:t> visually explains a series of steps. We can use them to visually represent an algorithm.</a:t>
            </a:r>
          </a:p>
        </p:txBody>
      </p:sp>
      <p:pic>
        <p:nvPicPr>
          <p:cNvPr id="4100" name="Picture 4" descr="Flowchart In C Programming: Guide &amp; Example">
            <a:extLst>
              <a:ext uri="{FF2B5EF4-FFF2-40B4-BE49-F238E27FC236}">
                <a16:creationId xmlns:a16="http://schemas.microsoft.com/office/drawing/2014/main" id="{BF06B608-77C3-CD42-7E84-B3FA443C51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79" t="1834" r="1213" b="1666"/>
          <a:stretch/>
        </p:blipFill>
        <p:spPr bwMode="auto">
          <a:xfrm>
            <a:off x="5669896" y="2545862"/>
            <a:ext cx="1807276" cy="431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1D0DC6-F3CC-8AB2-925C-394513DC075F}"/>
              </a:ext>
            </a:extLst>
          </p:cNvPr>
          <p:cNvSpPr txBox="1"/>
          <p:nvPr/>
        </p:nvSpPr>
        <p:spPr>
          <a:xfrm>
            <a:off x="5932720" y="5022477"/>
            <a:ext cx="640814" cy="215444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" dirty="0"/>
              <a:t>Toasted?</a:t>
            </a:r>
          </a:p>
        </p:txBody>
      </p:sp>
    </p:spTree>
    <p:extLst>
      <p:ext uri="{BB962C8B-B14F-4D97-AF65-F5344CB8AC3E}">
        <p14:creationId xmlns:p14="http://schemas.microsoft.com/office/powerpoint/2010/main" val="38769027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7D44B-25E7-D90C-54CB-6C93E27F0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25" y="639763"/>
            <a:ext cx="10088563" cy="731837"/>
          </a:xfrm>
        </p:spPr>
        <p:txBody>
          <a:bodyPr/>
          <a:lstStyle/>
          <a:p>
            <a:r>
              <a:rPr lang="en-US">
                <a:solidFill>
                  <a:schemeClr val="accent2"/>
                </a:solidFill>
              </a:rPr>
              <a:t>Flowcharts</a:t>
            </a:r>
            <a:r>
              <a:rPr lang="en-US"/>
              <a:t> </a:t>
            </a:r>
            <a:r>
              <a:rPr lang="en-US" dirty="0"/>
              <a:t>describe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3CC52-06CB-AF02-2BE4-88E9BC4FE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9525" y="1806575"/>
            <a:ext cx="10088563" cy="42545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dirty="0">
                <a:solidFill>
                  <a:schemeClr val="accent2"/>
                </a:solidFill>
              </a:rPr>
              <a:t>flowchart</a:t>
            </a:r>
            <a:r>
              <a:rPr lang="en-US" dirty="0"/>
              <a:t> visually explains a series of steps. We can use them to visually represent an algorithm.</a:t>
            </a:r>
          </a:p>
        </p:txBody>
      </p:sp>
      <p:pic>
        <p:nvPicPr>
          <p:cNvPr id="1032" name="Picture 8" descr="Flow diagram of the Basic Life Support algorithm [4]. | Download Scientific  Diagram">
            <a:extLst>
              <a:ext uri="{FF2B5EF4-FFF2-40B4-BE49-F238E27FC236}">
                <a16:creationId xmlns:a16="http://schemas.microsoft.com/office/drawing/2014/main" id="{4A7224EF-3CCB-34FD-E516-F01426549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003" y="2959566"/>
            <a:ext cx="9081605" cy="353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316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11845-29D9-E4F9-2231-069A3774F8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Games</a:t>
            </a:r>
            <a:r>
              <a:rPr lang="en-US" dirty="0"/>
              <a:t> follow algorithms too!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F8D2527-C919-8E66-5995-BDB95193B1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674" r="12674"/>
          <a:stretch/>
        </p:blipFill>
        <p:spPr/>
      </p:pic>
    </p:spTree>
    <p:extLst>
      <p:ext uri="{BB962C8B-B14F-4D97-AF65-F5344CB8AC3E}">
        <p14:creationId xmlns:p14="http://schemas.microsoft.com/office/powerpoint/2010/main" val="3532060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3721B-2DB8-7DDB-9643-C28B97BD7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671E3-3A39-DD2A-302D-F5403741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 Simple Game</a:t>
            </a:r>
            <a:br>
              <a:rPr lang="en-US" dirty="0"/>
            </a:br>
            <a:r>
              <a:rPr lang="en-US" dirty="0"/>
              <a:t>Guess the Number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E3B3AC65-D84B-EAA1-2272-F528C76F2A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B1662-0BD2-1E1B-F2C3-760FADC45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game is for two players. Player 1 selects a secret number between 1 and 100. Player 2 tries to guess it. After each guess, the Player 1 says </a:t>
            </a:r>
            <a:r>
              <a:rPr lang="en-US" dirty="0">
                <a:solidFill>
                  <a:schemeClr val="accent2"/>
                </a:solidFill>
              </a:rPr>
              <a:t>“correct” or “incorrect.”</a:t>
            </a:r>
            <a:r>
              <a:rPr lang="en-US" dirty="0"/>
              <a:t> If Player 2’s guess is incorrect, they guess again until they correctly guess the number.</a:t>
            </a:r>
          </a:p>
          <a:p>
            <a:endParaRPr lang="en-US" dirty="0"/>
          </a:p>
          <a:p>
            <a:r>
              <a:rPr lang="en-US" dirty="0"/>
              <a:t>Can we write the algorithm for Player 2 to play this game?</a:t>
            </a:r>
          </a:p>
        </p:txBody>
      </p:sp>
    </p:spTree>
    <p:extLst>
      <p:ext uri="{BB962C8B-B14F-4D97-AF65-F5344CB8AC3E}">
        <p14:creationId xmlns:p14="http://schemas.microsoft.com/office/powerpoint/2010/main" val="17551225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3721B-2DB8-7DDB-9643-C28B97BD7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671E3-3A39-DD2A-302D-F5403741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 Simple Game</a:t>
            </a:r>
            <a:br>
              <a:rPr lang="en-US" dirty="0"/>
            </a:br>
            <a:r>
              <a:rPr lang="en-US" dirty="0"/>
              <a:t>Guess the Number</a:t>
            </a:r>
          </a:p>
        </p:txBody>
      </p:sp>
      <p:pic>
        <p:nvPicPr>
          <p:cNvPr id="7" name="Picture Placeholder 6" descr="A white speech bubble with colorful numbers&#10;&#10;Description automatically generated">
            <a:extLst>
              <a:ext uri="{FF2B5EF4-FFF2-40B4-BE49-F238E27FC236}">
                <a16:creationId xmlns:a16="http://schemas.microsoft.com/office/drawing/2014/main" id="{4C9132CE-E723-44B2-E1EC-7BCEC471D1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B1662-0BD2-1E1B-F2C3-760FADC45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game is for two players. Player 1 selects a secret number between 1 and 100. Player 2 tries to guess it. After each guess, the Player 1 says </a:t>
            </a:r>
            <a:r>
              <a:rPr lang="en-US" dirty="0">
                <a:solidFill>
                  <a:schemeClr val="accent2"/>
                </a:solidFill>
              </a:rPr>
              <a:t>“correct” or “incorrect.”</a:t>
            </a:r>
            <a:r>
              <a:rPr lang="en-US" dirty="0"/>
              <a:t> If Player 2’s guess is incorrect, they guess again until they correctly guess the number.</a:t>
            </a:r>
          </a:p>
          <a:p>
            <a:endParaRPr lang="en-US" dirty="0"/>
          </a:p>
          <a:p>
            <a:pPr marL="342900" indent="-342900">
              <a:buAutoNum type="arabicPeriod"/>
            </a:pPr>
            <a:r>
              <a:rPr lang="en-US" dirty="0"/>
              <a:t>Let x = 1</a:t>
            </a:r>
          </a:p>
          <a:p>
            <a:pPr marL="342900" indent="-342900">
              <a:buAutoNum type="arabicPeriod"/>
            </a:pPr>
            <a:r>
              <a:rPr lang="en-US" dirty="0"/>
              <a:t>Repeat forever:</a:t>
            </a:r>
          </a:p>
          <a:p>
            <a:pPr marL="571500" lvl="1" indent="-342900">
              <a:buAutoNum type="arabicPeriod"/>
            </a:pPr>
            <a:r>
              <a:rPr lang="en-US" dirty="0"/>
              <a:t>Guess x</a:t>
            </a:r>
          </a:p>
          <a:p>
            <a:pPr marL="571500" lvl="1" indent="-342900">
              <a:buAutoNum type="arabicPeriod"/>
            </a:pPr>
            <a:r>
              <a:rPr lang="en-US" dirty="0"/>
              <a:t>If x is correct</a:t>
            </a:r>
          </a:p>
          <a:p>
            <a:pPr marL="800100" lvl="2" indent="-342900">
              <a:buAutoNum type="arabicPeriod"/>
            </a:pPr>
            <a:r>
              <a:rPr lang="en-US" dirty="0"/>
              <a:t>Stop! You win!</a:t>
            </a:r>
          </a:p>
          <a:p>
            <a:pPr marL="571500" lvl="1" indent="-342900">
              <a:buAutoNum type="arabicPeriod"/>
            </a:pPr>
            <a:r>
              <a:rPr lang="en-US" dirty="0"/>
              <a:t>Else</a:t>
            </a:r>
          </a:p>
          <a:p>
            <a:pPr marL="800100" lvl="2" indent="-342900">
              <a:buAutoNum type="arabicPeriod"/>
            </a:pPr>
            <a:r>
              <a:rPr lang="en-US" dirty="0"/>
              <a:t>Increase x by 1</a:t>
            </a:r>
          </a:p>
        </p:txBody>
      </p:sp>
    </p:spTree>
    <p:extLst>
      <p:ext uri="{BB962C8B-B14F-4D97-AF65-F5344CB8AC3E}">
        <p14:creationId xmlns:p14="http://schemas.microsoft.com/office/powerpoint/2010/main" val="4293705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3721B-2DB8-7DDB-9643-C28B97BD7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671E3-3A39-DD2A-302D-F5403741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 Simple Game</a:t>
            </a:r>
            <a:br>
              <a:rPr lang="en-US" dirty="0"/>
            </a:br>
            <a:r>
              <a:rPr lang="en-US" dirty="0"/>
              <a:t>Guess the Number</a:t>
            </a:r>
          </a:p>
        </p:txBody>
      </p:sp>
      <p:pic>
        <p:nvPicPr>
          <p:cNvPr id="6" name="Picture Placeholder 5" descr="A white speech bubble with colorful numbers&#10;&#10;Description automatically generated">
            <a:extLst>
              <a:ext uri="{FF2B5EF4-FFF2-40B4-BE49-F238E27FC236}">
                <a16:creationId xmlns:a16="http://schemas.microsoft.com/office/drawing/2014/main" id="{8BF438F5-596A-5622-0F07-17646AC9A1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B1662-0BD2-1E1B-F2C3-760FADC45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game is for two players. Player 1 selects a secret number between 1 and 100. Player 2 tries to guess it. After each guess, the Player 1 says </a:t>
            </a:r>
            <a:r>
              <a:rPr lang="en-US" dirty="0">
                <a:solidFill>
                  <a:schemeClr val="accent2"/>
                </a:solidFill>
              </a:rPr>
              <a:t>“correct” or “incorrect.”</a:t>
            </a:r>
            <a:r>
              <a:rPr lang="en-US" dirty="0"/>
              <a:t> If Player 2’s guess is incorrect, they guess again until they correctly guess the number.</a:t>
            </a:r>
          </a:p>
          <a:p>
            <a:r>
              <a:rPr lang="en-US" dirty="0"/>
              <a:t>Draw flowchart here:</a:t>
            </a:r>
          </a:p>
        </p:txBody>
      </p:sp>
    </p:spTree>
    <p:extLst>
      <p:ext uri="{BB962C8B-B14F-4D97-AF65-F5344CB8AC3E}">
        <p14:creationId xmlns:p14="http://schemas.microsoft.com/office/powerpoint/2010/main" val="30398450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3721B-2DB8-7DDB-9643-C28B97BD7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671E3-3A39-DD2A-302D-F5403741E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A Simple Game</a:t>
            </a:r>
            <a:br>
              <a:rPr lang="en-US" dirty="0"/>
            </a:br>
            <a:r>
              <a:rPr lang="en-US" dirty="0"/>
              <a:t>Guess the Number</a:t>
            </a:r>
          </a:p>
        </p:txBody>
      </p:sp>
      <p:pic>
        <p:nvPicPr>
          <p:cNvPr id="6" name="Picture Placeholder 5" descr="A white speech bubble with colorful numbers&#10;&#10;Description automatically generated">
            <a:extLst>
              <a:ext uri="{FF2B5EF4-FFF2-40B4-BE49-F238E27FC236}">
                <a16:creationId xmlns:a16="http://schemas.microsoft.com/office/drawing/2014/main" id="{AA9E92B2-D9FF-F4B5-A4BB-42F4845C01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>
            <a:fillRect/>
          </a:stretch>
        </p:blipFill>
        <p:spPr>
          <a:xfrm>
            <a:off x="1317615" y="902903"/>
            <a:ext cx="1956925" cy="195692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B1662-0BD2-1E1B-F2C3-760FADC45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game is for two players. Player 1 selects a secret number between 1 and 100. Player 2 tries to guess it. After each guess, the Player 1 says </a:t>
            </a:r>
            <a:r>
              <a:rPr lang="en-US" dirty="0">
                <a:solidFill>
                  <a:schemeClr val="accent2"/>
                </a:solidFill>
              </a:rPr>
              <a:t>“correct,” “too high,” or “too low.” </a:t>
            </a:r>
            <a:r>
              <a:rPr lang="en-US" dirty="0"/>
              <a:t>If Player 2’s guess is incorrect, they guess again until they correctly guess the number.</a:t>
            </a:r>
          </a:p>
          <a:p>
            <a:endParaRPr lang="en-US" dirty="0"/>
          </a:p>
          <a:p>
            <a:r>
              <a:rPr lang="en-US" dirty="0"/>
              <a:t>Let’s discuss!</a:t>
            </a:r>
          </a:p>
          <a:p>
            <a:pPr marL="342900" indent="-342900">
              <a:buAutoNum type="arabicPeriod"/>
            </a:pPr>
            <a:r>
              <a:rPr lang="en-US" dirty="0"/>
              <a:t>Do these new instructions change the algorithm for Player 2? </a:t>
            </a:r>
          </a:p>
          <a:p>
            <a:pPr marL="342900" indent="-342900">
              <a:buAutoNum type="arabicPeriod"/>
            </a:pPr>
            <a:r>
              <a:rPr lang="en-US" dirty="0"/>
              <a:t>Will it take longer for Player 2 to win the game?</a:t>
            </a:r>
          </a:p>
          <a:p>
            <a:pPr marL="342900" indent="-342900">
              <a:buAutoNum type="arabicPeriod"/>
            </a:pPr>
            <a:r>
              <a:rPr lang="en-US" dirty="0"/>
              <a:t>With these rules, is the algorithm to guess the correct number more efficient? Why?</a:t>
            </a:r>
          </a:p>
        </p:txBody>
      </p:sp>
    </p:spTree>
    <p:extLst>
      <p:ext uri="{BB962C8B-B14F-4D97-AF65-F5344CB8AC3E}">
        <p14:creationId xmlns:p14="http://schemas.microsoft.com/office/powerpoint/2010/main" val="7194977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1CCAE-C596-F673-47E8-3D5E64E03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5086" y="248194"/>
            <a:ext cx="7498080" cy="571863"/>
          </a:xfrm>
        </p:spPr>
        <p:txBody>
          <a:bodyPr/>
          <a:lstStyle/>
          <a:p>
            <a:r>
              <a:rPr lang="en-US" dirty="0"/>
              <a:t>Algorithms in </a:t>
            </a:r>
            <a:r>
              <a:rPr lang="en-US" dirty="0">
                <a:solidFill>
                  <a:schemeClr val="accent2"/>
                </a:solidFill>
              </a:rPr>
              <a:t>SPORTS</a:t>
            </a:r>
          </a:p>
        </p:txBody>
      </p:sp>
      <p:pic>
        <p:nvPicPr>
          <p:cNvPr id="11" name="Picture Placeholder 10" descr="Tennis rackets and balls on a clay court&#10;&#10;Description automatically generated">
            <a:extLst>
              <a:ext uri="{FF2B5EF4-FFF2-40B4-BE49-F238E27FC236}">
                <a16:creationId xmlns:a16="http://schemas.microsoft.com/office/drawing/2014/main" id="{22589DC8-AC1B-1485-382B-6CC948E68E5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667" r="16667"/>
          <a:stretch>
            <a:fillRect/>
          </a:stretch>
        </p:blipFill>
        <p:spPr/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69C54F-55A4-9546-E4C5-8F6E4A81A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003847"/>
            <a:ext cx="3812374" cy="5605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8308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7D44B-25E7-D90C-54CB-6C93E27F08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60" y="301752"/>
            <a:ext cx="4663438" cy="2441448"/>
          </a:xfrm>
        </p:spPr>
        <p:txBody>
          <a:bodyPr anchor="ctr">
            <a:normAutofit/>
          </a:bodyPr>
          <a:lstStyle/>
          <a:p>
            <a:r>
              <a:rPr lang="en-US" dirty="0"/>
              <a:t>Your Turn.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3CC52-06CB-AF02-2BE4-88E9BC4FE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80161" y="2777067"/>
            <a:ext cx="4663440" cy="3550581"/>
          </a:xfrm>
        </p:spPr>
        <p:txBody>
          <a:bodyPr>
            <a:normAutofit/>
          </a:bodyPr>
          <a:lstStyle/>
          <a:p>
            <a:r>
              <a:rPr lang="en-US" altLang="en-US" dirty="0"/>
              <a:t>At your tables, create a flowchart to describe the rules of a board game of your choice.</a:t>
            </a:r>
            <a:endParaRPr lang="en-US" altLang="en-US" dirty="0"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altLang="en-US" dirty="0"/>
              <a:t>Break the game into subtasks</a:t>
            </a:r>
            <a:r>
              <a:rPr lang="is-IS" altLang="en-US" dirty="0"/>
              <a:t>. Draw flowchart to describe solution.</a:t>
            </a:r>
          </a:p>
          <a:p>
            <a:r>
              <a:rPr lang="is-IS" dirty="0"/>
              <a:t>Use posters or draw.io to create your flowcharts.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2C3DB3-34C5-3AB3-5599-DAD6B8371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5553" y="822960"/>
            <a:ext cx="5221224" cy="52212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7095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C47EF-DFCF-9CAB-C312-85E08FBC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BC080-D377-528D-6EC2-AE16F996D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544" y="614202"/>
            <a:ext cx="5918072" cy="3200416"/>
          </a:xfrm>
        </p:spPr>
        <p:txBody>
          <a:bodyPr/>
          <a:lstStyle/>
          <a:p>
            <a:r>
              <a:rPr lang="en-US" dirty="0"/>
              <a:t>Create a flowchart for the algorithm of a simple game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A2183D5-321E-6AA5-A790-6480186FE2B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6681" r="16681"/>
          <a:stretch/>
        </p:blipFill>
        <p:spPr>
          <a:xfrm rot="5400000">
            <a:off x="1279525" y="2528888"/>
            <a:ext cx="3706813" cy="37084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C7AE92-4EE9-EFBE-F641-4A11116D75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116548" y="3966943"/>
            <a:ext cx="5918068" cy="2339774"/>
          </a:xfrm>
        </p:spPr>
        <p:txBody>
          <a:bodyPr/>
          <a:lstStyle/>
          <a:p>
            <a:r>
              <a:rPr lang="en-US" dirty="0"/>
              <a:t>Table Work</a:t>
            </a:r>
          </a:p>
        </p:txBody>
      </p:sp>
    </p:spTree>
    <p:extLst>
      <p:ext uri="{BB962C8B-B14F-4D97-AF65-F5344CB8AC3E}">
        <p14:creationId xmlns:p14="http://schemas.microsoft.com/office/powerpoint/2010/main" val="11968237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F42DD-7656-9AC8-B8C5-D6A568DBB7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640080"/>
            <a:ext cx="10302240" cy="918556"/>
          </a:xfrm>
        </p:spPr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1C9812-E4B4-72DC-FE36-1C4ABAE51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8636" y="1662545"/>
            <a:ext cx="7575200" cy="4966855"/>
          </a:xfrm>
        </p:spPr>
        <p:txBody>
          <a:bodyPr>
            <a:normAutofit/>
          </a:bodyPr>
          <a:lstStyle/>
          <a:p>
            <a:r>
              <a:rPr lang="en-US" dirty="0"/>
              <a:t>An algorithm is a set of steps to solve a problem or complete a task.</a:t>
            </a:r>
          </a:p>
          <a:p>
            <a:r>
              <a:rPr lang="en-US" dirty="0"/>
              <a:t>Effective algorithms are: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Clear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Specific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Accurate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Efficient</a:t>
            </a:r>
          </a:p>
          <a:p>
            <a:r>
              <a:rPr lang="en-US" dirty="0"/>
              <a:t>We encounter algorithms everywhere!</a:t>
            </a:r>
          </a:p>
          <a:p>
            <a:r>
              <a:rPr lang="en-US" dirty="0"/>
              <a:t>When we write code, we tell a computer what steps to take – we give it an algorithm to follow!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B68CDFA-B932-75AF-C95D-B72B9E1C3CF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539163" y="2152650"/>
            <a:ext cx="3043237" cy="3043238"/>
          </a:xfrm>
        </p:spPr>
      </p:pic>
    </p:spTree>
    <p:extLst>
      <p:ext uri="{BB962C8B-B14F-4D97-AF65-F5344CB8AC3E}">
        <p14:creationId xmlns:p14="http://schemas.microsoft.com/office/powerpoint/2010/main" val="39800507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81A32-3B9C-6EE0-F9E0-5BD4698AFF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accent2"/>
                </a:solidFill>
              </a:rPr>
              <a:t>Food for Thought</a:t>
            </a:r>
            <a:br>
              <a:rPr lang="en-US" dirty="0"/>
            </a:br>
            <a:r>
              <a:rPr lang="en-US" dirty="0"/>
              <a:t>“The Algorithm”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9CC567-CE89-4979-2169-59B64336F4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6914" y="2588447"/>
            <a:ext cx="6756400" cy="3776067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000" dirty="0"/>
              <a:t>Why do we mean when we say “the algorithm”?</a:t>
            </a:r>
          </a:p>
          <a:p>
            <a:pPr marL="457200" indent="-457200">
              <a:buAutoNum type="arabicPeriod"/>
            </a:pPr>
            <a:r>
              <a:rPr lang="en-US" sz="2000" dirty="0"/>
              <a:t>How does “the algorithm” decide what to show you?</a:t>
            </a:r>
          </a:p>
          <a:p>
            <a:pPr marL="457200" indent="-457200">
              <a:buAutoNum type="arabicPeriod"/>
            </a:pPr>
            <a:r>
              <a:rPr lang="en-US" sz="2000" dirty="0"/>
              <a:t>Do you think it’s good or bad that an algorithm can learn what you like? Wy?</a:t>
            </a:r>
          </a:p>
          <a:p>
            <a:pPr marL="457200" indent="-457200">
              <a:buAutoNum type="arabicPeriod"/>
            </a:pPr>
            <a:r>
              <a:rPr lang="en-US" sz="2000" dirty="0"/>
              <a:t>How might TikTok’s algorithm impact what people believe or think about the world?</a:t>
            </a:r>
          </a:p>
          <a:p>
            <a:pPr marL="457200" indent="-457200">
              <a:buAutoNum type="arabicPeriod"/>
            </a:pPr>
            <a:r>
              <a:rPr lang="en-US" sz="2000" dirty="0"/>
              <a:t>If you could change how TikTok’s algorithm works, what would you do differently?</a:t>
            </a:r>
          </a:p>
          <a:p>
            <a:pPr marL="457200" indent="-457200">
              <a:buAutoNum type="arabicPeriod"/>
            </a:pPr>
            <a:r>
              <a:rPr lang="en-US" sz="2000" dirty="0"/>
              <a:t>How much should TikTok’s algorithm cost? Why?</a:t>
            </a:r>
          </a:p>
          <a:p>
            <a:endParaRPr lang="en-US" sz="2000" dirty="0"/>
          </a:p>
        </p:txBody>
      </p:sp>
      <p:pic>
        <p:nvPicPr>
          <p:cNvPr id="12" name="Picture Placeholder 11" descr="A white and blue logo&#10;&#10;Description automatically generated">
            <a:extLst>
              <a:ext uri="{FF2B5EF4-FFF2-40B4-BE49-F238E27FC236}">
                <a16:creationId xmlns:a16="http://schemas.microsoft.com/office/drawing/2014/main" id="{A1FD8D29-27A2-5474-14AA-6DEA23ED5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4972590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axy presentation_Win32_SL_V16" id="{36B34AD0-AFC2-468E-8620-6CFD159B149F}" vid="{ACCF8893-1A0E-437D-A612-1659D305EA1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75F9F641-3334-4981-BACF-D4CA6882CE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B16729F-0CF3-48D0-9AFD-AAAEB43092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544979-59F0-4F8D-AA35-90255837C7E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5410</TotalTime>
  <Words>1213</Words>
  <Application>Microsoft Macintosh PowerPoint</Application>
  <PresentationFormat>Widescreen</PresentationFormat>
  <Paragraphs>145</Paragraphs>
  <Slides>27</Slides>
  <Notes>13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Univers</vt:lpstr>
      <vt:lpstr>GradientVTI</vt:lpstr>
      <vt:lpstr>Algorithms and games!</vt:lpstr>
      <vt:lpstr>What is an Algorithm?</vt:lpstr>
      <vt:lpstr>Algorithms are clear and specific</vt:lpstr>
      <vt:lpstr>Algorithms are clear and specific</vt:lpstr>
      <vt:lpstr>Algorithms are clear and specific</vt:lpstr>
      <vt:lpstr>Algorithms should be accurate and efficient</vt:lpstr>
      <vt:lpstr>Algorithms should be accurate and efficient</vt:lpstr>
      <vt:lpstr>Algorithms should be accurate and efficient</vt:lpstr>
      <vt:lpstr>Algorithms should be accurate and efficient</vt:lpstr>
      <vt:lpstr>Algorithms should be accurate and efficient</vt:lpstr>
      <vt:lpstr>Algorithms are everywhere</vt:lpstr>
      <vt:lpstr>Algorithms are everywhere</vt:lpstr>
      <vt:lpstr>Describe the steps of an algorithm you Followed so far today</vt:lpstr>
      <vt:lpstr>Flowcharts describe algorithms</vt:lpstr>
      <vt:lpstr>Flowcharts describe algorithms</vt:lpstr>
      <vt:lpstr>Flowcharts describe algorithms</vt:lpstr>
      <vt:lpstr>Flowcharts describe algorithms</vt:lpstr>
      <vt:lpstr>Games follow algorithms too!</vt:lpstr>
      <vt:lpstr>A Simple Game Guess the Number</vt:lpstr>
      <vt:lpstr>A Simple Game Guess the Number</vt:lpstr>
      <vt:lpstr>A Simple Game Guess the Number</vt:lpstr>
      <vt:lpstr>A Simple Game Guess the Number</vt:lpstr>
      <vt:lpstr>Algorithms in SPORTS</vt:lpstr>
      <vt:lpstr>Your Turn.</vt:lpstr>
      <vt:lpstr>Create a flowchart for the algorithm of a simple game</vt:lpstr>
      <vt:lpstr>Recap</vt:lpstr>
      <vt:lpstr>Food for Thought “The Algorithm”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Galaxy</dc:title>
  <dc:creator/>
  <cp:lastModifiedBy>David Amiel</cp:lastModifiedBy>
  <cp:revision>19</cp:revision>
  <dcterms:created xsi:type="dcterms:W3CDTF">2024-03-23T02:18:13Z</dcterms:created>
  <dcterms:modified xsi:type="dcterms:W3CDTF">2024-05-15T13:37:51Z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