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56" r:id="rId5"/>
    <p:sldId id="274" r:id="rId6"/>
    <p:sldId id="275" r:id="rId7"/>
    <p:sldId id="257" r:id="rId8"/>
    <p:sldId id="258" r:id="rId9"/>
    <p:sldId id="267" r:id="rId10"/>
    <p:sldId id="259" r:id="rId11"/>
    <p:sldId id="260" r:id="rId12"/>
    <p:sldId id="261" r:id="rId13"/>
    <p:sldId id="263" r:id="rId14"/>
    <p:sldId id="264" r:id="rId15"/>
    <p:sldId id="265" r:id="rId16"/>
    <p:sldId id="266" r:id="rId17"/>
    <p:sldId id="268" r:id="rId18"/>
    <p:sldId id="269" r:id="rId19"/>
    <p:sldId id="270" r:id="rId20"/>
    <p:sldId id="271"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58" autoAdjust="0"/>
    <p:restoredTop sz="95040" autoAdjust="0"/>
  </p:normalViewPr>
  <p:slideViewPr>
    <p:cSldViewPr snapToGrid="0">
      <p:cViewPr>
        <p:scale>
          <a:sx n="160" d="100"/>
          <a:sy n="160" d="100"/>
        </p:scale>
        <p:origin x="3136" y="1304"/>
      </p:cViewPr>
      <p:guideLst/>
    </p:cSldViewPr>
  </p:slideViewPr>
  <p:notesTextViewPr>
    <p:cViewPr>
      <p:scale>
        <a:sx n="1" d="1"/>
        <a:sy n="1" d="1"/>
      </p:scale>
      <p:origin x="0" y="0"/>
    </p:cViewPr>
  </p:notesTextViewPr>
  <p:notesViewPr>
    <p:cSldViewPr snapToGrid="0">
      <p:cViewPr varScale="1">
        <p:scale>
          <a:sx n="156" d="100"/>
          <a:sy n="156" d="100"/>
        </p:scale>
        <p:origin x="688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096237-2FB7-A2FB-7BA5-02CEC008CD8F}"/>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r>
              <a:rPr lang="en-US" dirty="0">
                <a:latin typeface="Times New Roman" panose="02020603050405020304" pitchFamily="18" charset="0"/>
                <a:cs typeface="Times New Roman" panose="02020603050405020304" pitchFamily="18" charset="0"/>
              </a:rPr>
              <a:t>Phillipsburg Middle School</a:t>
            </a:r>
          </a:p>
          <a:p>
            <a:r>
              <a:rPr lang="en-US" dirty="0">
                <a:latin typeface="Times New Roman" panose="02020603050405020304" pitchFamily="18" charset="0"/>
                <a:cs typeface="Times New Roman" panose="02020603050405020304" pitchFamily="18" charset="0"/>
              </a:rPr>
              <a:t>Working Session #1</a:t>
            </a:r>
          </a:p>
        </p:txBody>
      </p:sp>
      <p:sp>
        <p:nvSpPr>
          <p:cNvPr id="4" name="Footer Placeholder 3">
            <a:extLst>
              <a:ext uri="{FF2B5EF4-FFF2-40B4-BE49-F238E27FC236}">
                <a16:creationId xmlns:a16="http://schemas.microsoft.com/office/drawing/2014/main" id="{91B15E94-CD9A-8827-5916-9131F5CD9A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Times New Roman" panose="02020603050405020304" pitchFamily="18" charset="0"/>
                <a:cs typeface="Times New Roman" panose="02020603050405020304" pitchFamily="18" charset="0"/>
              </a:rPr>
              <a:t>Rutgers EIR: Extending the CS Pipeline</a:t>
            </a:r>
          </a:p>
          <a:p>
            <a:r>
              <a:rPr lang="en-US" dirty="0">
                <a:latin typeface="Times New Roman" panose="02020603050405020304" pitchFamily="18" charset="0"/>
                <a:cs typeface="Times New Roman" panose="02020603050405020304" pitchFamily="18" charset="0"/>
              </a:rPr>
              <a:t>Center for Effective School Practices</a:t>
            </a:r>
          </a:p>
        </p:txBody>
      </p:sp>
      <p:sp>
        <p:nvSpPr>
          <p:cNvPr id="5" name="Slide Number Placeholder 4">
            <a:extLst>
              <a:ext uri="{FF2B5EF4-FFF2-40B4-BE49-F238E27FC236}">
                <a16:creationId xmlns:a16="http://schemas.microsoft.com/office/drawing/2014/main" id="{4A964667-354B-965B-6FAB-ED7FD7075D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2FB5BF-CDEE-5640-8E88-2AFBB9CB39A3}" type="slidenum">
              <a:rPr lang="en-US" smtClean="0">
                <a:latin typeface="Times New Roman" panose="02020603050405020304" pitchFamily="18" charset="0"/>
                <a:cs typeface="Times New Roman" panose="02020603050405020304" pitchFamily="18" charset="0"/>
              </a:rPr>
              <a:t>‹#›</a:t>
            </a:fld>
            <a:endParaRPr lang="en-US"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49171CA5-2CB5-E331-1E90-87B302E7A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3857" y="40821"/>
            <a:ext cx="1731736" cy="485267"/>
          </a:xfrm>
          <a:prstGeom prst="rect">
            <a:avLst/>
          </a:prstGeom>
        </p:spPr>
      </p:pic>
    </p:spTree>
    <p:extLst>
      <p:ext uri="{BB962C8B-B14F-4D97-AF65-F5344CB8AC3E}">
        <p14:creationId xmlns:p14="http://schemas.microsoft.com/office/powerpoint/2010/main" val="1206289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4/15/24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C5E3EC-ABE9-4BE3-A575-735278A646CC}" type="slidenum">
              <a:rPr lang="en-US" smtClean="0"/>
              <a:t>1</a:t>
            </a:fld>
            <a:endParaRPr lang="en-US"/>
          </a:p>
        </p:txBody>
      </p:sp>
    </p:spTree>
    <p:extLst>
      <p:ext uri="{BB962C8B-B14F-4D97-AF65-F5344CB8AC3E}">
        <p14:creationId xmlns:p14="http://schemas.microsoft.com/office/powerpoint/2010/main" val="3195678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www.canva.com</a:t>
            </a:r>
            <a:r>
              <a:rPr lang="en-US" dirty="0"/>
              <a:t>/design/DAEzS3LCk9U/yYOFyzR_7dLR6M-PVvc4RQ/</a:t>
            </a:r>
            <a:r>
              <a:rPr lang="en-US" dirty="0" err="1"/>
              <a:t>view?utm_content</a:t>
            </a:r>
            <a:r>
              <a:rPr lang="en-US" dirty="0"/>
              <a:t>=DAEzS3LCk9U&amp;utm_campaign=</a:t>
            </a:r>
            <a:r>
              <a:rPr lang="en-US" dirty="0" err="1"/>
              <a:t>designshare&amp;utm_medium</a:t>
            </a:r>
            <a:r>
              <a:rPr lang="en-US" dirty="0"/>
              <a:t>=</a:t>
            </a:r>
            <a:r>
              <a:rPr lang="en-US" dirty="0" err="1"/>
              <a:t>link&amp;utm_source</a:t>
            </a:r>
            <a:r>
              <a:rPr lang="en-US" dirty="0"/>
              <a:t>=</a:t>
            </a:r>
            <a:r>
              <a:rPr lang="en-US" dirty="0" err="1"/>
              <a:t>publishsharelink&amp;mode</a:t>
            </a:r>
            <a:r>
              <a:rPr lang="en-US" dirty="0"/>
              <a:t>=preview</a:t>
            </a:r>
          </a:p>
        </p:txBody>
      </p:sp>
      <p:sp>
        <p:nvSpPr>
          <p:cNvPr id="4" name="Slide Number Placeholder 3"/>
          <p:cNvSpPr>
            <a:spLocks noGrp="1"/>
          </p:cNvSpPr>
          <p:nvPr>
            <p:ph type="sldNum" sz="quarter" idx="5"/>
          </p:nvPr>
        </p:nvSpPr>
        <p:spPr/>
        <p:txBody>
          <a:bodyPr/>
          <a:lstStyle/>
          <a:p>
            <a:fld id="{ACC5E3EC-ABE9-4BE3-A575-735278A646CC}" type="slidenum">
              <a:rPr lang="en-US" smtClean="0"/>
              <a:t>5</a:t>
            </a:fld>
            <a:endParaRPr lang="en-US"/>
          </a:p>
        </p:txBody>
      </p:sp>
    </p:spTree>
    <p:extLst>
      <p:ext uri="{BB962C8B-B14F-4D97-AF65-F5344CB8AC3E}">
        <p14:creationId xmlns:p14="http://schemas.microsoft.com/office/powerpoint/2010/main" val="33640087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latin typeface="Times New Roman" panose="02020603050405020304" pitchFamily="18" charset="0"/>
                <a:cs typeface="Times New Roman" panose="02020603050405020304"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7748EA96-0E6D-4BA1-AC00-8549DCB02663}"/>
              </a:ext>
            </a:extLst>
          </p:cNvPr>
          <p:cNvSpPr/>
          <p:nvPr userDrawn="1"/>
        </p:nvSpPr>
        <p:spPr>
          <a:xfrm>
            <a:off x="1" y="0"/>
            <a:ext cx="795646"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32C3D0BA-7A80-9843-AC72-8998C2554C4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296" b="42780"/>
          <a:stretch/>
        </p:blipFill>
        <p:spPr>
          <a:xfrm>
            <a:off x="1141021" y="667851"/>
            <a:ext cx="3299873" cy="954471"/>
          </a:xfrm>
          <a:prstGeom prst="rect">
            <a:avLst/>
          </a:prstGeom>
        </p:spPr>
      </p:pic>
      <p:pic>
        <p:nvPicPr>
          <p:cNvPr id="8" name="Picture 7">
            <a:extLst>
              <a:ext uri="{FF2B5EF4-FFF2-40B4-BE49-F238E27FC236}">
                <a16:creationId xmlns:a16="http://schemas.microsoft.com/office/drawing/2014/main" id="{5BA73F33-6AAF-5047-9891-97A0DDE9367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690248" y="5372738"/>
            <a:ext cx="2176143" cy="654543"/>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C7A73DF3-B028-45DE-9C7A-7393470F61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pic>
        <p:nvPicPr>
          <p:cNvPr id="5" name="Picture 4" descr="Icon&#10;&#10;Description automatically generated">
            <a:extLst>
              <a:ext uri="{FF2B5EF4-FFF2-40B4-BE49-F238E27FC236}">
                <a16:creationId xmlns:a16="http://schemas.microsoft.com/office/drawing/2014/main" id="{D93D08EE-485A-9F4A-AB58-577E4318E2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spTree>
    <p:extLst>
      <p:ext uri="{BB962C8B-B14F-4D97-AF65-F5344CB8AC3E}">
        <p14:creationId xmlns:p14="http://schemas.microsoft.com/office/powerpoint/2010/main" val="123166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F7B8BB72-97F5-2344-92E3-9588F47BFAC9}"/>
              </a:ext>
            </a:extLst>
          </p:cNvPr>
          <p:cNvSpPr txBox="1"/>
          <p:nvPr userDrawn="1"/>
        </p:nvSpPr>
        <p:spPr>
          <a:xfrm>
            <a:off x="9360771" y="250030"/>
            <a:ext cx="1494265" cy="523220"/>
          </a:xfrm>
          <a:prstGeom prst="rect">
            <a:avLst/>
          </a:prstGeom>
          <a:noFill/>
        </p:spPr>
        <p:txBody>
          <a:bodyPr wrap="square" rtlCol="0">
            <a:spAutoFit/>
          </a:bodyPr>
          <a:lstStyle/>
          <a:p>
            <a:pPr algn="r"/>
            <a:r>
              <a:rPr lang="en-US" sz="1400" dirty="0">
                <a:solidFill>
                  <a:schemeClr val="accent3"/>
                </a:solidFill>
              </a:rPr>
              <a:t>#</a:t>
            </a:r>
            <a:r>
              <a:rPr lang="en-US" sz="1400" dirty="0" err="1">
                <a:solidFill>
                  <a:schemeClr val="accent3"/>
                </a:solidFill>
              </a:rPr>
              <a:t>RUCSReady</a:t>
            </a:r>
            <a:endParaRPr lang="en-US" sz="1400" dirty="0">
              <a:solidFill>
                <a:schemeClr val="accent3"/>
              </a:solidFill>
            </a:endParaRPr>
          </a:p>
          <a:p>
            <a:pPr algn="r"/>
            <a:r>
              <a:rPr lang="en-US" sz="1400" dirty="0">
                <a:solidFill>
                  <a:schemeClr val="accent1"/>
                </a:solidFill>
              </a:rPr>
              <a:t>@</a:t>
            </a:r>
            <a:r>
              <a:rPr lang="en-US" sz="1400" dirty="0" err="1">
                <a:solidFill>
                  <a:schemeClr val="accent1"/>
                </a:solidFill>
              </a:rPr>
              <a:t>RutgersCESP</a:t>
            </a:r>
            <a:endParaRPr lang="en-US" sz="1400" dirty="0">
              <a:solidFill>
                <a:schemeClr val="accent1"/>
              </a:solidFill>
            </a:endParaRPr>
          </a:p>
        </p:txBody>
      </p:sp>
      <p:pic>
        <p:nvPicPr>
          <p:cNvPr id="9" name="Picture 8" descr="Icon&#10;&#10;Description automatically generated">
            <a:extLst>
              <a:ext uri="{FF2B5EF4-FFF2-40B4-BE49-F238E27FC236}">
                <a16:creationId xmlns:a16="http://schemas.microsoft.com/office/drawing/2014/main" id="{8A5F6461-FEFF-FA41-AD7A-D736AD1EB3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4" name="Picture 3">
            <a:extLst>
              <a:ext uri="{FF2B5EF4-FFF2-40B4-BE49-F238E27FC236}">
                <a16:creationId xmlns:a16="http://schemas.microsoft.com/office/drawing/2014/main" id="{5DA27B0A-4D60-2151-7E6B-237A91B2AB7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Info Botto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a:extLst>
              <a:ext uri="{FF2B5EF4-FFF2-40B4-BE49-F238E27FC236}">
                <a16:creationId xmlns:a16="http://schemas.microsoft.com/office/drawing/2014/main" id="{2D991343-8B6C-D646-8337-445DDEC65D74}"/>
              </a:ext>
            </a:extLst>
          </p:cNvPr>
          <p:cNvSpPr txBox="1"/>
          <p:nvPr userDrawn="1"/>
        </p:nvSpPr>
        <p:spPr>
          <a:xfrm>
            <a:off x="9373636" y="6084749"/>
            <a:ext cx="1494265" cy="523220"/>
          </a:xfrm>
          <a:prstGeom prst="rect">
            <a:avLst/>
          </a:prstGeom>
          <a:noFill/>
        </p:spPr>
        <p:txBody>
          <a:bodyPr wrap="square" rtlCol="0">
            <a:spAutoFit/>
          </a:bodyPr>
          <a:lstStyle/>
          <a:p>
            <a:pPr algn="r"/>
            <a:r>
              <a:rPr lang="en-US" sz="1400" dirty="0">
                <a:solidFill>
                  <a:schemeClr val="accent3"/>
                </a:solidFill>
              </a:rPr>
              <a:t>#</a:t>
            </a:r>
            <a:r>
              <a:rPr lang="en-US" sz="1400" dirty="0" err="1">
                <a:solidFill>
                  <a:schemeClr val="accent3"/>
                </a:solidFill>
              </a:rPr>
              <a:t>RUCSReady</a:t>
            </a:r>
            <a:endParaRPr lang="en-US" sz="1400" dirty="0">
              <a:solidFill>
                <a:schemeClr val="accent3"/>
              </a:solidFill>
            </a:endParaRPr>
          </a:p>
          <a:p>
            <a:pPr algn="r"/>
            <a:r>
              <a:rPr lang="en-US" sz="1400" dirty="0">
                <a:solidFill>
                  <a:schemeClr val="accent1"/>
                </a:solidFill>
              </a:rPr>
              <a:t>@</a:t>
            </a:r>
            <a:r>
              <a:rPr lang="en-US" sz="1400" dirty="0" err="1">
                <a:solidFill>
                  <a:schemeClr val="accent1"/>
                </a:solidFill>
              </a:rPr>
              <a:t>RutgersCESP</a:t>
            </a:r>
            <a:endParaRPr lang="en-US" sz="1400" dirty="0">
              <a:solidFill>
                <a:schemeClr val="accent1"/>
              </a:solidFill>
            </a:endParaRPr>
          </a:p>
        </p:txBody>
      </p:sp>
      <p:pic>
        <p:nvPicPr>
          <p:cNvPr id="9" name="Picture 8" descr="Icon&#10;&#10;Description automatically generated">
            <a:extLst>
              <a:ext uri="{FF2B5EF4-FFF2-40B4-BE49-F238E27FC236}">
                <a16:creationId xmlns:a16="http://schemas.microsoft.com/office/drawing/2014/main" id="{60682AB9-10FC-4B4A-9762-9367650AE6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5" name="Picture 4">
            <a:extLst>
              <a:ext uri="{FF2B5EF4-FFF2-40B4-BE49-F238E27FC236}">
                <a16:creationId xmlns:a16="http://schemas.microsoft.com/office/drawing/2014/main" id="{D09D8444-8E23-5236-A5BD-C9998365D64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293766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0ADA45ED-8456-4619-820D-32F9AFF0349E}"/>
              </a:ext>
            </a:extLst>
          </p:cNvPr>
          <p:cNvSpPr/>
          <p:nvPr userDrawn="1"/>
        </p:nvSpPr>
        <p:spPr>
          <a:xfrm>
            <a:off x="-6350" y="-1"/>
            <a:ext cx="12192000" cy="730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21730"/>
            <a:ext cx="12192000" cy="730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18538"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Icon&#10;&#10;Description automatically generated">
            <a:extLst>
              <a:ext uri="{FF2B5EF4-FFF2-40B4-BE49-F238E27FC236}">
                <a16:creationId xmlns:a16="http://schemas.microsoft.com/office/drawing/2014/main" id="{18E75C13-9063-8143-8A31-EBCEBAF45B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5" name="Picture 4">
            <a:extLst>
              <a:ext uri="{FF2B5EF4-FFF2-40B4-BE49-F238E27FC236}">
                <a16:creationId xmlns:a16="http://schemas.microsoft.com/office/drawing/2014/main" id="{A952886A-6B77-9C53-6C07-E174DB0CFE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24075"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CF3DA425-C38C-6D4C-A4CC-312E8068A3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5" name="Picture 4">
            <a:extLst>
              <a:ext uri="{FF2B5EF4-FFF2-40B4-BE49-F238E27FC236}">
                <a16:creationId xmlns:a16="http://schemas.microsoft.com/office/drawing/2014/main" id="{FDAFB745-9AFE-DA9E-3359-1AEB0B2EA1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252478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18538" y="-3590"/>
            <a:ext cx="1045621" cy="686159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pic>
        <p:nvPicPr>
          <p:cNvPr id="5" name="Picture 4" descr="Icon&#10;&#10;Description automatically generated">
            <a:extLst>
              <a:ext uri="{FF2B5EF4-FFF2-40B4-BE49-F238E27FC236}">
                <a16:creationId xmlns:a16="http://schemas.microsoft.com/office/drawing/2014/main" id="{BA1376FF-EC91-8C45-82E0-752882A53A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3" name="Picture 2">
            <a:extLst>
              <a:ext uri="{FF2B5EF4-FFF2-40B4-BE49-F238E27FC236}">
                <a16:creationId xmlns:a16="http://schemas.microsoft.com/office/drawing/2014/main" id="{0919AA20-F3D2-AE70-D419-7F0409AF638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vl1pPr>
          </a:lstStyle>
          <a:p>
            <a:r>
              <a:rPr lang="en-US"/>
              <a:t>Click to edit Master title style</a:t>
            </a:r>
          </a:p>
        </p:txBody>
      </p:sp>
      <p:sp>
        <p:nvSpPr>
          <p:cNvPr id="9" name="Rectangle 8">
            <a:extLst>
              <a:ext uri="{FF2B5EF4-FFF2-40B4-BE49-F238E27FC236}">
                <a16:creationId xmlns:a16="http://schemas.microsoft.com/office/drawing/2014/main" id="{55D92966-F2A9-4C81-96EB-9CFAA8D3C200}"/>
              </a:ext>
            </a:extLst>
          </p:cNvPr>
          <p:cNvSpPr/>
          <p:nvPr userDrawn="1"/>
        </p:nvSpPr>
        <p:spPr>
          <a:xfrm>
            <a:off x="11121223"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060F7AFE-F5C9-034F-92BA-4993F49254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0487" y="5907986"/>
            <a:ext cx="950014" cy="950014"/>
          </a:xfrm>
          <a:prstGeom prst="rect">
            <a:avLst/>
          </a:prstGeom>
        </p:spPr>
      </p:pic>
      <p:pic>
        <p:nvPicPr>
          <p:cNvPr id="5" name="Picture 4">
            <a:extLst>
              <a:ext uri="{FF2B5EF4-FFF2-40B4-BE49-F238E27FC236}">
                <a16:creationId xmlns:a16="http://schemas.microsoft.com/office/drawing/2014/main" id="{1543B67E-811D-C8E0-9AAE-30D491CC931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275348" y="1184740"/>
            <a:ext cx="2720293" cy="818212"/>
          </a:xfrm>
          <a:prstGeom prst="rect">
            <a:avLst/>
          </a:prstGeom>
        </p:spPr>
      </p:pic>
    </p:spTree>
    <p:extLst>
      <p:ext uri="{BB962C8B-B14F-4D97-AF65-F5344CB8AC3E}">
        <p14:creationId xmlns:p14="http://schemas.microsoft.com/office/powerpoint/2010/main" val="3874153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A picture containing shape&#10;&#10;Description automatically generated">
            <a:extLst>
              <a:ext uri="{FF2B5EF4-FFF2-40B4-BE49-F238E27FC236}">
                <a16:creationId xmlns:a16="http://schemas.microsoft.com/office/drawing/2014/main" id="{7003D037-0263-1B4C-B026-19DA82149B26}"/>
              </a:ext>
            </a:extLst>
          </p:cNvPr>
          <p:cNvPicPr>
            <a:picLocks noChangeAspect="1"/>
          </p:cNvPicPr>
          <p:nvPr userDrawn="1"/>
        </p:nvPicPr>
        <p:blipFill>
          <a:blip r:embed="rId12">
            <a:alphaModFix amt="5000"/>
            <a:extLst>
              <a:ext uri="{28A0092B-C50C-407E-A947-70E740481C1C}">
                <a14:useLocalDpi xmlns:a14="http://schemas.microsoft.com/office/drawing/2010/main" val="0"/>
              </a:ext>
            </a:extLst>
          </a:blip>
          <a:stretch>
            <a:fillRect/>
          </a:stretch>
        </p:blipFill>
        <p:spPr>
          <a:xfrm>
            <a:off x="14867" y="0"/>
            <a:ext cx="10441095" cy="6858000"/>
          </a:xfrm>
          <a:prstGeom prst="rect">
            <a:avLst/>
          </a:prstGeom>
        </p:spPr>
      </p:pic>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1AA2EB0-11ED-8743-9F34-BB23E3712158}"/>
              </a:ext>
            </a:extLst>
          </p:cNvPr>
          <p:cNvCxnSpPr/>
          <p:nvPr userDrawn="1"/>
        </p:nvCxnSpPr>
        <p:spPr>
          <a:xfrm>
            <a:off x="12177132" y="0"/>
            <a:ext cx="0" cy="68580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2" r:id="rId4"/>
    <p:sldLayoutId id="2147483651" r:id="rId5"/>
    <p:sldLayoutId id="2147483652" r:id="rId6"/>
    <p:sldLayoutId id="2147483660" r:id="rId7"/>
    <p:sldLayoutId id="2147483661" r:id="rId8"/>
    <p:sldLayoutId id="2147483656" r:id="rId9"/>
    <p:sldLayoutId id="2147483655"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amazon.com/Code-Every-Class-Kevin-Brookhouser-ebook-dp-B07ZS298J5/dp/B07ZS298J5"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canva.com/design/DAEzS3LCk9U/yYOFyzR_7dLR6M-PVvc4RQ/view?utm_content=DAEzS3LCk9U&amp;utm_campaign=designshare&amp;utm_medium=link&amp;utm_source=publishsharelink&amp;mode=preview"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s://www.csunplugged.org/en/topics/curriculum-integrations/" TargetMode="External"/><Relationship Id="rId2" Type="http://schemas.openxmlformats.org/officeDocument/2006/relationships/hyperlink" Target="http://rutgerseir.com/resources" TargetMode="External"/><Relationship Id="rId1" Type="http://schemas.openxmlformats.org/officeDocument/2006/relationships/slideLayout" Target="../slideLayouts/slideLayout2.xml"/><Relationship Id="rId6" Type="http://schemas.openxmlformats.org/officeDocument/2006/relationships/hyperlink" Target="https://docs.google.com/document/d/1H9aSv7g2-pl7pmR-S29_IlCmqL91_pKfMVY6OMGJKGI/edit?usp=sharing" TargetMode="External"/><Relationship Id="rId5" Type="http://schemas.openxmlformats.org/officeDocument/2006/relationships/hyperlink" Target="https://www.edutopia.org/blog/15-ways-teaching-students-coding-vicki-davis" TargetMode="External"/><Relationship Id="rId4" Type="http://schemas.openxmlformats.org/officeDocument/2006/relationships/hyperlink" Target="https://kidsdiscover.com/teacherresources/5-ways-to-get-your-students-coding-across-the-curriculu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sunplugged.org/en/topics/error-detection-and-correction/parity-magic/" TargetMode="External"/><Relationship Id="rId2" Type="http://schemas.openxmlformats.org/officeDocument/2006/relationships/slideLayout" Target="../slideLayouts/slideLayout2.xml"/><Relationship Id="rId1" Type="http://schemas.openxmlformats.org/officeDocument/2006/relationships/video" Target="https://www.youtube.com/embed/FnwBratAhfg?feature=oembed" TargetMode="Externa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C75F1-723E-47E1-A6AF-167320C039AC}"/>
              </a:ext>
            </a:extLst>
          </p:cNvPr>
          <p:cNvSpPr>
            <a:spLocks noGrp="1"/>
          </p:cNvSpPr>
          <p:nvPr>
            <p:ph type="ctrTitle"/>
          </p:nvPr>
        </p:nvSpPr>
        <p:spPr/>
        <p:txBody>
          <a:bodyPr>
            <a:normAutofit/>
          </a:bodyPr>
          <a:lstStyle/>
          <a:p>
            <a:r>
              <a:rPr lang="en-US" sz="5400" dirty="0"/>
              <a:t>Code in Every Class</a:t>
            </a:r>
            <a:br>
              <a:rPr lang="en-US" sz="5400" dirty="0"/>
            </a:br>
            <a:r>
              <a:rPr lang="en-US" sz="4000" dirty="0"/>
              <a:t>How All Educators Can Teach Programming</a:t>
            </a:r>
            <a:endParaRPr lang="en-US" sz="5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ECFC12-1DA7-43A2-8F0C-6BA7125DC6F2}"/>
              </a:ext>
            </a:extLst>
          </p:cNvPr>
          <p:cNvSpPr>
            <a:spLocks noGrp="1"/>
          </p:cNvSpPr>
          <p:nvPr>
            <p:ph type="subTitle" idx="1"/>
          </p:nvPr>
        </p:nvSpPr>
        <p:spPr>
          <a:xfrm>
            <a:off x="1196675" y="3937476"/>
            <a:ext cx="10332049" cy="1655762"/>
          </a:xfrm>
        </p:spPr>
        <p:txBody>
          <a:bodyPr>
            <a:normAutofit/>
          </a:bodyPr>
          <a:lstStyle/>
          <a:p>
            <a:pPr marL="12700" marR="5080">
              <a:lnSpc>
                <a:spcPct val="100000"/>
              </a:lnSpc>
            </a:pPr>
            <a:r>
              <a:rPr lang="en-US" i="1" dirty="0"/>
              <a:t>b</a:t>
            </a:r>
            <a:r>
              <a:rPr lang="en-US" i="1" dirty="0">
                <a:latin typeface="Times New Roman" panose="02020603050405020304" pitchFamily="18" charset="0"/>
                <a:cs typeface="Times New Roman" panose="02020603050405020304" pitchFamily="18" charset="0"/>
              </a:rPr>
              <a:t>y Kevin </a:t>
            </a:r>
            <a:r>
              <a:rPr lang="en-US" i="1" dirty="0" err="1">
                <a:latin typeface="Times New Roman" panose="02020603050405020304" pitchFamily="18" charset="0"/>
                <a:cs typeface="Times New Roman" panose="02020603050405020304" pitchFamily="18" charset="0"/>
              </a:rPr>
              <a:t>Brookhouser</a:t>
            </a:r>
            <a:r>
              <a:rPr lang="en-US" i="1" dirty="0">
                <a:latin typeface="Times New Roman" panose="02020603050405020304" pitchFamily="18" charset="0"/>
                <a:cs typeface="Times New Roman" panose="02020603050405020304" pitchFamily="18" charset="0"/>
              </a:rPr>
              <a:t> &amp; Ria </a:t>
            </a:r>
            <a:r>
              <a:rPr lang="en-US" i="1" dirty="0" err="1">
                <a:latin typeface="Times New Roman" panose="02020603050405020304" pitchFamily="18" charset="0"/>
                <a:cs typeface="Times New Roman" panose="02020603050405020304" pitchFamily="18" charset="0"/>
              </a:rPr>
              <a:t>Megnin</a:t>
            </a:r>
            <a:endParaRPr lang="en-US" i="1" dirty="0">
              <a:latin typeface="Times New Roman" panose="02020603050405020304" pitchFamily="18" charset="0"/>
              <a:cs typeface="Times New Roman" panose="02020603050405020304" pitchFamily="18" charset="0"/>
            </a:endParaRPr>
          </a:p>
          <a:p>
            <a:pPr marL="12700" marR="5080">
              <a:lnSpc>
                <a:spcPct val="100000"/>
              </a:lnSpc>
            </a:pPr>
            <a:r>
              <a:rPr lang="en-US" dirty="0">
                <a:latin typeface="Times New Roman" panose="02020603050405020304" pitchFamily="18" charset="0"/>
                <a:cs typeface="Times New Roman" panose="02020603050405020304" pitchFamily="18" charset="0"/>
              </a:rPr>
              <a:t>Book Club Facilitators’ Guide</a:t>
            </a:r>
          </a:p>
        </p:txBody>
      </p:sp>
      <p:sp>
        <p:nvSpPr>
          <p:cNvPr id="5" name="TextBox 4">
            <a:extLst>
              <a:ext uri="{FF2B5EF4-FFF2-40B4-BE49-F238E27FC236}">
                <a16:creationId xmlns:a16="http://schemas.microsoft.com/office/drawing/2014/main" id="{4AEEC093-ED99-3844-8F7B-3B1CA38DC7C1}"/>
              </a:ext>
            </a:extLst>
          </p:cNvPr>
          <p:cNvSpPr txBox="1"/>
          <p:nvPr/>
        </p:nvSpPr>
        <p:spPr>
          <a:xfrm>
            <a:off x="8574958" y="5824094"/>
            <a:ext cx="3196708" cy="738664"/>
          </a:xfrm>
          <a:prstGeom prst="rect">
            <a:avLst/>
          </a:prstGeom>
          <a:noFill/>
        </p:spPr>
        <p:txBody>
          <a:bodyPr wrap="none" rtlCol="0">
            <a:spAutoFit/>
          </a:bodyPr>
          <a:lstStyle/>
          <a:p>
            <a:pPr algn="r"/>
            <a:r>
              <a:rPr lang="en-US" sz="1400" dirty="0">
                <a:latin typeface="Times New Roman" panose="02020603050405020304" pitchFamily="18" charset="0"/>
                <a:cs typeface="Times New Roman" panose="02020603050405020304" pitchFamily="18" charset="0"/>
              </a:rPr>
              <a:t>Education and Innovation Research (EIR)</a:t>
            </a:r>
          </a:p>
          <a:p>
            <a:pPr algn="r"/>
            <a:r>
              <a:rPr lang="en-US" sz="1400" dirty="0">
                <a:latin typeface="Times New Roman" panose="02020603050405020304" pitchFamily="18" charset="0"/>
                <a:cs typeface="Times New Roman" panose="02020603050405020304" pitchFamily="18" charset="0"/>
              </a:rPr>
              <a:t>United States Department of Education</a:t>
            </a:r>
          </a:p>
          <a:p>
            <a:pPr algn="r"/>
            <a:r>
              <a:rPr lang="en-US" sz="1400" dirty="0">
                <a:latin typeface="Times New Roman" panose="02020603050405020304" pitchFamily="18" charset="0"/>
                <a:cs typeface="Times New Roman" panose="02020603050405020304" pitchFamily="18" charset="0"/>
              </a:rPr>
              <a:t>Award #S411C200084</a:t>
            </a:r>
          </a:p>
        </p:txBody>
      </p:sp>
    </p:spTree>
    <p:extLst>
      <p:ext uri="{BB962C8B-B14F-4D97-AF65-F5344CB8AC3E}">
        <p14:creationId xmlns:p14="http://schemas.microsoft.com/office/powerpoint/2010/main" val="4027231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F07C-50C9-F296-B1D4-B75467C1936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B924F91-373A-71D4-392C-2905919AFEAF}"/>
              </a:ext>
            </a:extLst>
          </p:cNvPr>
          <p:cNvSpPr>
            <a:spLocks noGrp="1"/>
          </p:cNvSpPr>
          <p:nvPr>
            <p:ph idx="1"/>
          </p:nvPr>
        </p:nvSpPr>
        <p:spPr/>
        <p:txBody>
          <a:bodyPr/>
          <a:lstStyle/>
          <a:p>
            <a:pPr marL="0" indent="0">
              <a:buNone/>
            </a:pPr>
            <a:r>
              <a:rPr lang="en-US" dirty="0"/>
              <a:t>This resource is intended to be used by educators, professional learning providers, or computer science (CS) education advocates to provide educators with a meaningful and engaging medium to learn about CS education that only requires minimal preparation.</a:t>
            </a:r>
          </a:p>
          <a:p>
            <a:pPr marL="0" indent="0">
              <a:buNone/>
            </a:pPr>
            <a:endParaRPr lang="en-US" dirty="0"/>
          </a:p>
          <a:p>
            <a:pPr marL="0" indent="0">
              <a:buNone/>
            </a:pPr>
            <a:r>
              <a:rPr lang="en-US" dirty="0"/>
              <a:t>Included in this tool are the essential elements required to host this three-meeting book club. For each meeting, a conversation starter, discussion questions, and a wrap-up exercise are all provided. However, facilitators are encouraged to modify, add, remove, and further customize the club to fit the interests and goals of their groups.</a:t>
            </a:r>
          </a:p>
        </p:txBody>
      </p:sp>
    </p:spTree>
    <p:extLst>
      <p:ext uri="{BB962C8B-B14F-4D97-AF65-F5344CB8AC3E}">
        <p14:creationId xmlns:p14="http://schemas.microsoft.com/office/powerpoint/2010/main" val="1755118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A922-356F-FCE2-BA8C-6EE51935AE00}"/>
              </a:ext>
            </a:extLst>
          </p:cNvPr>
          <p:cNvSpPr>
            <a:spLocks noGrp="1"/>
          </p:cNvSpPr>
          <p:nvPr>
            <p:ph type="title"/>
          </p:nvPr>
        </p:nvSpPr>
        <p:spPr>
          <a:xfrm>
            <a:off x="459778" y="372709"/>
            <a:ext cx="3932237" cy="1600200"/>
          </a:xfrm>
        </p:spPr>
        <p:txBody>
          <a:bodyPr anchor="b">
            <a:normAutofit/>
          </a:bodyPr>
          <a:lstStyle/>
          <a:p>
            <a:r>
              <a:rPr lang="en-US" dirty="0"/>
              <a:t>The Book:</a:t>
            </a:r>
            <a:br>
              <a:rPr lang="en-US" dirty="0"/>
            </a:br>
            <a:r>
              <a:rPr lang="en-US" dirty="0"/>
              <a:t>Code in Every Class</a:t>
            </a:r>
          </a:p>
        </p:txBody>
      </p:sp>
      <p:sp>
        <p:nvSpPr>
          <p:cNvPr id="7" name="Content Placeholder 6">
            <a:extLst>
              <a:ext uri="{FF2B5EF4-FFF2-40B4-BE49-F238E27FC236}">
                <a16:creationId xmlns:a16="http://schemas.microsoft.com/office/drawing/2014/main" id="{3B4BF11E-43A7-AF2E-3AB3-1330FDE28A77}"/>
              </a:ext>
            </a:extLst>
          </p:cNvPr>
          <p:cNvSpPr>
            <a:spLocks noGrp="1"/>
          </p:cNvSpPr>
          <p:nvPr>
            <p:ph idx="1"/>
          </p:nvPr>
        </p:nvSpPr>
        <p:spPr/>
        <p:txBody>
          <a:bodyPr>
            <a:normAutofit/>
          </a:bodyPr>
          <a:lstStyle/>
          <a:p>
            <a:pPr marL="0" indent="0">
              <a:buNone/>
            </a:pPr>
            <a:r>
              <a:rPr lang="en-US" sz="1600" b="1" dirty="0"/>
              <a:t>Summary</a:t>
            </a:r>
          </a:p>
          <a:p>
            <a:pPr marL="0" indent="0">
              <a:buNone/>
            </a:pPr>
            <a:r>
              <a:rPr lang="en-US" sz="1600" dirty="0"/>
              <a:t>It’s an accepted fact that all students need exposure to certain academic disciplines—algebra, world history, chemistry, and probably a Shakespeare play or two. Unfortunately, computer science has not yet risen to must-have status. Given society’s reliance on technology in almost every aspect of modern life, author-educators Kevin </a:t>
            </a:r>
            <a:r>
              <a:rPr lang="en-US" sz="1600" dirty="0" err="1"/>
              <a:t>Brookhouser</a:t>
            </a:r>
            <a:r>
              <a:rPr lang="en-US" sz="1600" dirty="0"/>
              <a:t> and Ria </a:t>
            </a:r>
            <a:r>
              <a:rPr lang="en-US" sz="1600" dirty="0" err="1"/>
              <a:t>Megnin</a:t>
            </a:r>
            <a:r>
              <a:rPr lang="en-US" sz="1600" dirty="0"/>
              <a:t> find the lack of programming education in schools shocking. Code in Every Class explains why computer science is critical to your students’ future success and shows you how to take tech education into your own hands. And here’s the best news: You don’t have to be a computer genius to teach the basics of coding. You’ll learn…How to incorporate fundamental programming skills into your existing lessons—even if you don’t have computer coding experience. How to teach coding principles without a computer. Why computer literacy levels the playing field for underprivileged students. Too many students have never been shown how to take control of computers and other digital devices. They’re stuck as consumers, when they should be learning how to use tech tools to be creators and problem-solvers. Code in Every Class will allow you to open a world of opportunities to your students, one lesson at a time.</a:t>
            </a:r>
          </a:p>
          <a:p>
            <a:pPr marL="0" indent="0">
              <a:buNone/>
            </a:pPr>
            <a:endParaRPr lang="en-US" sz="1600" dirty="0"/>
          </a:p>
          <a:p>
            <a:pPr marL="0" indent="0">
              <a:buNone/>
            </a:pPr>
            <a:r>
              <a:rPr lang="en-US" sz="1600" dirty="0"/>
              <a:t>Purchase Link (Amazon): </a:t>
            </a:r>
            <a:r>
              <a:rPr lang="en-US" sz="1600" dirty="0">
                <a:hlinkClick r:id="rId2"/>
              </a:rPr>
              <a:t>Code in Every Class</a:t>
            </a:r>
            <a:endParaRPr lang="en-US" sz="1600" dirty="0"/>
          </a:p>
          <a:p>
            <a:pPr marL="0" indent="0">
              <a:buNone/>
            </a:pPr>
            <a:r>
              <a:rPr lang="en-US" sz="1600" dirty="0"/>
              <a:t>Also included with Kindle Unlimited subscription for no additional cost.</a:t>
            </a:r>
          </a:p>
        </p:txBody>
      </p:sp>
      <p:pic>
        <p:nvPicPr>
          <p:cNvPr id="4" name="Picture 3">
            <a:extLst>
              <a:ext uri="{FF2B5EF4-FFF2-40B4-BE49-F238E27FC236}">
                <a16:creationId xmlns:a16="http://schemas.microsoft.com/office/drawing/2014/main" id="{159A2DF3-AB6B-2434-8933-55F42756BF7C}"/>
              </a:ext>
            </a:extLst>
          </p:cNvPr>
          <p:cNvPicPr>
            <a:picLocks noChangeAspect="1"/>
          </p:cNvPicPr>
          <p:nvPr/>
        </p:nvPicPr>
        <p:blipFill>
          <a:blip r:embed="rId3"/>
          <a:stretch>
            <a:fillRect/>
          </a:stretch>
        </p:blipFill>
        <p:spPr>
          <a:xfrm>
            <a:off x="1054366" y="2291508"/>
            <a:ext cx="2744256" cy="4050564"/>
          </a:xfrm>
          <a:prstGeom prst="rect">
            <a:avLst/>
          </a:prstGeom>
          <a:noFill/>
        </p:spPr>
      </p:pic>
    </p:spTree>
    <p:extLst>
      <p:ext uri="{BB962C8B-B14F-4D97-AF65-F5344CB8AC3E}">
        <p14:creationId xmlns:p14="http://schemas.microsoft.com/office/powerpoint/2010/main" val="1171157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2483-4521-3678-5B94-3CE03B68A737}"/>
              </a:ext>
            </a:extLst>
          </p:cNvPr>
          <p:cNvSpPr>
            <a:spLocks noGrp="1"/>
          </p:cNvSpPr>
          <p:nvPr>
            <p:ph type="title"/>
          </p:nvPr>
        </p:nvSpPr>
        <p:spPr/>
        <p:txBody>
          <a:bodyPr/>
          <a:lstStyle/>
          <a:p>
            <a:r>
              <a:rPr lang="en-US" dirty="0"/>
              <a:t>Book Club Schedule</a:t>
            </a:r>
          </a:p>
        </p:txBody>
      </p:sp>
      <p:graphicFrame>
        <p:nvGraphicFramePr>
          <p:cNvPr id="4" name="Content Placeholder 3">
            <a:extLst>
              <a:ext uri="{FF2B5EF4-FFF2-40B4-BE49-F238E27FC236}">
                <a16:creationId xmlns:a16="http://schemas.microsoft.com/office/drawing/2014/main" id="{0B30E4B6-60AC-F426-0B4A-130AE54336E2}"/>
              </a:ext>
            </a:extLst>
          </p:cNvPr>
          <p:cNvGraphicFramePr>
            <a:graphicFrameLocks noGrp="1"/>
          </p:cNvGraphicFramePr>
          <p:nvPr>
            <p:ph idx="1"/>
            <p:extLst>
              <p:ext uri="{D42A27DB-BD31-4B8C-83A1-F6EECF244321}">
                <p14:modId xmlns:p14="http://schemas.microsoft.com/office/powerpoint/2010/main" val="3190429625"/>
              </p:ext>
            </p:extLst>
          </p:nvPr>
        </p:nvGraphicFramePr>
        <p:xfrm>
          <a:off x="352425" y="1709737"/>
          <a:ext cx="10515597" cy="4898232"/>
        </p:xfrm>
        <a:graphic>
          <a:graphicData uri="http://schemas.openxmlformats.org/drawingml/2006/table">
            <a:tbl>
              <a:tblPr firstRow="1" bandRow="1">
                <a:tableStyleId>{5C22544A-7EE6-4342-B048-85BDC9FD1C3A}</a:tableStyleId>
              </a:tblPr>
              <a:tblGrid>
                <a:gridCol w="1883999">
                  <a:extLst>
                    <a:ext uri="{9D8B030D-6E8A-4147-A177-3AD203B41FA5}">
                      <a16:colId xmlns:a16="http://schemas.microsoft.com/office/drawing/2014/main" val="2005078790"/>
                    </a:ext>
                  </a:extLst>
                </a:gridCol>
                <a:gridCol w="4616068">
                  <a:extLst>
                    <a:ext uri="{9D8B030D-6E8A-4147-A177-3AD203B41FA5}">
                      <a16:colId xmlns:a16="http://schemas.microsoft.com/office/drawing/2014/main" val="2696287373"/>
                    </a:ext>
                  </a:extLst>
                </a:gridCol>
                <a:gridCol w="4015530">
                  <a:extLst>
                    <a:ext uri="{9D8B030D-6E8A-4147-A177-3AD203B41FA5}">
                      <a16:colId xmlns:a16="http://schemas.microsoft.com/office/drawing/2014/main" val="4056767498"/>
                    </a:ext>
                  </a:extLst>
                </a:gridCol>
              </a:tblGrid>
              <a:tr h="461382">
                <a:tc>
                  <a:txBody>
                    <a:bodyPr/>
                    <a:lstStyle/>
                    <a:p>
                      <a:r>
                        <a:rPr lang="en-US" dirty="0"/>
                        <a:t>Meeting</a:t>
                      </a:r>
                    </a:p>
                  </a:txBody>
                  <a:tcPr/>
                </a:tc>
                <a:tc>
                  <a:txBody>
                    <a:bodyPr/>
                    <a:lstStyle/>
                    <a:p>
                      <a:r>
                        <a:rPr lang="en-US" dirty="0"/>
                        <a:t>Requisite Reading</a:t>
                      </a:r>
                    </a:p>
                  </a:txBody>
                  <a:tcPr/>
                </a:tc>
                <a:tc>
                  <a:txBody>
                    <a:bodyPr/>
                    <a:lstStyle/>
                    <a:p>
                      <a:r>
                        <a:rPr lang="en-US" dirty="0"/>
                        <a:t>Discussion Topics</a:t>
                      </a:r>
                    </a:p>
                  </a:txBody>
                  <a:tcPr/>
                </a:tc>
                <a:extLst>
                  <a:ext uri="{0D108BD9-81ED-4DB2-BD59-A6C34878D82A}">
                    <a16:rowId xmlns:a16="http://schemas.microsoft.com/office/drawing/2014/main" val="2780911181"/>
                  </a:ext>
                </a:extLst>
              </a:tr>
              <a:tr h="1478950">
                <a:tc>
                  <a:txBody>
                    <a:bodyPr/>
                    <a:lstStyle/>
                    <a:p>
                      <a:r>
                        <a:rPr lang="en-US" dirty="0"/>
                        <a:t>#1 </a:t>
                      </a:r>
                    </a:p>
                  </a:txBody>
                  <a:tcPr/>
                </a:tc>
                <a:tc>
                  <a:txBody>
                    <a:bodyPr/>
                    <a:lstStyle/>
                    <a:p>
                      <a:r>
                        <a:rPr lang="en-US" dirty="0"/>
                        <a:t>Chapter 1: The Case for Coding</a:t>
                      </a:r>
                    </a:p>
                    <a:p>
                      <a:r>
                        <a:rPr lang="en-US" dirty="0"/>
                        <a:t>Chapter 2: The Demand for Coding</a:t>
                      </a:r>
                    </a:p>
                    <a:p>
                      <a:r>
                        <a:rPr lang="en-US" dirty="0"/>
                        <a:t>Chapter 3: Coding as Social Justice</a:t>
                      </a:r>
                    </a:p>
                  </a:txBody>
                  <a:tcPr/>
                </a:tc>
                <a:tc>
                  <a:txBody>
                    <a:bodyPr/>
                    <a:lstStyle/>
                    <a:p>
                      <a:r>
                        <a:rPr lang="en-US" dirty="0"/>
                        <a:t>What is computer science, who should learn it and why, relationship between CS and technology, CS as a change driver, CS to empower students</a:t>
                      </a:r>
                    </a:p>
                  </a:txBody>
                  <a:tcPr/>
                </a:tc>
                <a:extLst>
                  <a:ext uri="{0D108BD9-81ED-4DB2-BD59-A6C34878D82A}">
                    <a16:rowId xmlns:a16="http://schemas.microsoft.com/office/drawing/2014/main" val="4111718711"/>
                  </a:ext>
                </a:extLst>
              </a:tr>
              <a:tr h="1478950">
                <a:tc>
                  <a:txBody>
                    <a:bodyPr/>
                    <a:lstStyle/>
                    <a:p>
                      <a:r>
                        <a:rPr lang="en-US" dirty="0"/>
                        <a:t>#2 </a:t>
                      </a:r>
                    </a:p>
                    <a:p>
                      <a:r>
                        <a:rPr lang="en-US" dirty="0"/>
                        <a:t>(~14 days later)</a:t>
                      </a:r>
                    </a:p>
                  </a:txBody>
                  <a:tcPr/>
                </a:tc>
                <a:tc>
                  <a:txBody>
                    <a:bodyPr/>
                    <a:lstStyle/>
                    <a:p>
                      <a:r>
                        <a:rPr lang="en-US" dirty="0"/>
                        <a:t>Chapter 4: All Educators Can Teach Coding</a:t>
                      </a:r>
                    </a:p>
                    <a:p>
                      <a:r>
                        <a:rPr lang="en-US" dirty="0"/>
                        <a:t>Chapter 5: Sparking Student Interest</a:t>
                      </a:r>
                    </a:p>
                    <a:p>
                      <a:r>
                        <a:rPr lang="en-US" dirty="0"/>
                        <a:t>Chapter 6: Earning Administrators’ Buy-in</a:t>
                      </a:r>
                    </a:p>
                    <a:p>
                      <a:r>
                        <a:rPr lang="en-US" dirty="0"/>
                        <a:t>Chapter 7: Building Your Expertise</a:t>
                      </a:r>
                    </a:p>
                  </a:txBody>
                  <a:tcPr/>
                </a:tc>
                <a:tc>
                  <a:txBody>
                    <a:bodyPr/>
                    <a:lstStyle/>
                    <a:p>
                      <a:r>
                        <a:rPr lang="en-US" dirty="0"/>
                        <a:t>What it means to teach programming, importance of connecting CS to other topics, core concepts of programming, institutional support for CS education</a:t>
                      </a:r>
                    </a:p>
                  </a:txBody>
                  <a:tcPr/>
                </a:tc>
                <a:extLst>
                  <a:ext uri="{0D108BD9-81ED-4DB2-BD59-A6C34878D82A}">
                    <a16:rowId xmlns:a16="http://schemas.microsoft.com/office/drawing/2014/main" val="4057214415"/>
                  </a:ext>
                </a:extLst>
              </a:tr>
              <a:tr h="1478950">
                <a:tc>
                  <a:txBody>
                    <a:bodyPr/>
                    <a:lstStyle/>
                    <a:p>
                      <a:r>
                        <a:rPr lang="en-US" dirty="0"/>
                        <a:t>#3</a:t>
                      </a:r>
                    </a:p>
                    <a:p>
                      <a:r>
                        <a:rPr lang="en-US" dirty="0"/>
                        <a:t>(~14 days later)</a:t>
                      </a:r>
                    </a:p>
                  </a:txBody>
                  <a:tcPr/>
                </a:tc>
                <a:tc>
                  <a:txBody>
                    <a:bodyPr/>
                    <a:lstStyle/>
                    <a:p>
                      <a:r>
                        <a:rPr lang="en-US" dirty="0"/>
                        <a:t>Chapter 8: How to Launch a Coding Program</a:t>
                      </a:r>
                    </a:p>
                    <a:p>
                      <a:r>
                        <a:rPr lang="en-US" dirty="0"/>
                        <a:t>Chapter 9: Coding Lessons</a:t>
                      </a:r>
                    </a:p>
                    <a:p>
                      <a:r>
                        <a:rPr lang="en-US" dirty="0"/>
                        <a:t>Chapter 10: A Call to Action</a:t>
                      </a:r>
                    </a:p>
                  </a:txBody>
                  <a:tcPr/>
                </a:tc>
                <a:tc>
                  <a:txBody>
                    <a:bodyPr/>
                    <a:lstStyle/>
                    <a:p>
                      <a:r>
                        <a:rPr lang="en-US" dirty="0"/>
                        <a:t>Core concepts of programming (continued), how to bring CS and programming to your own practice, committing to goals and change</a:t>
                      </a:r>
                    </a:p>
                  </a:txBody>
                  <a:tcPr/>
                </a:tc>
                <a:extLst>
                  <a:ext uri="{0D108BD9-81ED-4DB2-BD59-A6C34878D82A}">
                    <a16:rowId xmlns:a16="http://schemas.microsoft.com/office/drawing/2014/main" val="255863011"/>
                  </a:ext>
                </a:extLst>
              </a:tr>
            </a:tbl>
          </a:graphicData>
        </a:graphic>
      </p:graphicFrame>
    </p:spTree>
    <p:extLst>
      <p:ext uri="{BB962C8B-B14F-4D97-AF65-F5344CB8AC3E}">
        <p14:creationId xmlns:p14="http://schemas.microsoft.com/office/powerpoint/2010/main" val="2082519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457A3-C00F-37DD-37B1-5B740B71E9C5}"/>
              </a:ext>
            </a:extLst>
          </p:cNvPr>
          <p:cNvSpPr>
            <a:spLocks noGrp="1"/>
          </p:cNvSpPr>
          <p:nvPr>
            <p:ph type="title"/>
          </p:nvPr>
        </p:nvSpPr>
        <p:spPr/>
        <p:txBody>
          <a:bodyPr/>
          <a:lstStyle/>
          <a:p>
            <a:r>
              <a:rPr lang="en-US" dirty="0"/>
              <a:t>Promotional Materials</a:t>
            </a:r>
          </a:p>
        </p:txBody>
      </p:sp>
      <p:pic>
        <p:nvPicPr>
          <p:cNvPr id="7" name="Picture 6" descr="A blue background with white text&#10;&#10;Description automatically generated">
            <a:extLst>
              <a:ext uri="{FF2B5EF4-FFF2-40B4-BE49-F238E27FC236}">
                <a16:creationId xmlns:a16="http://schemas.microsoft.com/office/drawing/2014/main" id="{6D93B955-78C8-CCB1-3B7B-6C0E53159A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0409">
            <a:off x="8729455" y="614067"/>
            <a:ext cx="1462691" cy="5850765"/>
          </a:xfrm>
          <a:prstGeom prst="rect">
            <a:avLst/>
          </a:prstGeom>
        </p:spPr>
      </p:pic>
      <p:pic>
        <p:nvPicPr>
          <p:cNvPr id="5" name="Content Placeholder 4" descr="A blue rectangular sign with white text&#10;&#10;Description automatically generated">
            <a:extLst>
              <a:ext uri="{FF2B5EF4-FFF2-40B4-BE49-F238E27FC236}">
                <a16:creationId xmlns:a16="http://schemas.microsoft.com/office/drawing/2014/main" id="{739ACB23-970A-7ACB-D02E-D3A9E1F3F29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21288573">
            <a:off x="7477171" y="592474"/>
            <a:ext cx="1462691" cy="5850765"/>
          </a:xfrm>
        </p:spPr>
      </p:pic>
      <p:sp>
        <p:nvSpPr>
          <p:cNvPr id="8" name="TextBox 7">
            <a:extLst>
              <a:ext uri="{FF2B5EF4-FFF2-40B4-BE49-F238E27FC236}">
                <a16:creationId xmlns:a16="http://schemas.microsoft.com/office/drawing/2014/main" id="{35B0D8AD-5920-B9BE-1AC7-C6667FAE1BC6}"/>
              </a:ext>
            </a:extLst>
          </p:cNvPr>
          <p:cNvSpPr txBox="1"/>
          <p:nvPr/>
        </p:nvSpPr>
        <p:spPr>
          <a:xfrm>
            <a:off x="339436" y="1795749"/>
            <a:ext cx="6711359" cy="1938992"/>
          </a:xfrm>
          <a:prstGeom prst="rect">
            <a:avLst/>
          </a:prstGeom>
          <a:noFill/>
        </p:spPr>
        <p:txBody>
          <a:bodyPr wrap="square" rtlCol="0">
            <a:spAutoFit/>
          </a:bodyPr>
          <a:lstStyle/>
          <a:p>
            <a:r>
              <a:rPr lang="en-US" sz="2400" dirty="0"/>
              <a:t>Printable bookmarks are available to distribute to interested educators! Access, modify, and download the bookmarks using the link below. Print services are also available for a fee (purchased directly through Canva).</a:t>
            </a:r>
          </a:p>
        </p:txBody>
      </p:sp>
      <p:sp>
        <p:nvSpPr>
          <p:cNvPr id="9" name="TextBox 8">
            <a:hlinkClick r:id="rId5"/>
            <a:extLst>
              <a:ext uri="{FF2B5EF4-FFF2-40B4-BE49-F238E27FC236}">
                <a16:creationId xmlns:a16="http://schemas.microsoft.com/office/drawing/2014/main" id="{60A17EE2-A274-C334-402D-09FFAD1ECC90}"/>
              </a:ext>
            </a:extLst>
          </p:cNvPr>
          <p:cNvSpPr txBox="1"/>
          <p:nvPr/>
        </p:nvSpPr>
        <p:spPr>
          <a:xfrm>
            <a:off x="339436" y="4505900"/>
            <a:ext cx="3430811" cy="461665"/>
          </a:xfrm>
          <a:prstGeom prst="rect">
            <a:avLst/>
          </a:prstGeom>
          <a:noFill/>
        </p:spPr>
        <p:txBody>
          <a:bodyPr wrap="none" rtlCol="0">
            <a:spAutoFit/>
          </a:bodyPr>
          <a:lstStyle/>
          <a:p>
            <a:r>
              <a:rPr lang="en-US" sz="2400" dirty="0">
                <a:hlinkClick r:id="rId5"/>
              </a:rPr>
              <a:t>Bookmark Template Link</a:t>
            </a:r>
            <a:endParaRPr lang="en-US" sz="2400" dirty="0"/>
          </a:p>
        </p:txBody>
      </p:sp>
    </p:spTree>
    <p:extLst>
      <p:ext uri="{BB962C8B-B14F-4D97-AF65-F5344CB8AC3E}">
        <p14:creationId xmlns:p14="http://schemas.microsoft.com/office/powerpoint/2010/main" val="3667033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93285-A906-E4C6-B31E-91605EA24D8A}"/>
              </a:ext>
            </a:extLst>
          </p:cNvPr>
          <p:cNvSpPr>
            <a:spLocks noGrp="1"/>
          </p:cNvSpPr>
          <p:nvPr>
            <p:ph type="title"/>
          </p:nvPr>
        </p:nvSpPr>
        <p:spPr/>
        <p:txBody>
          <a:bodyPr/>
          <a:lstStyle/>
          <a:p>
            <a:r>
              <a:rPr lang="en-US" dirty="0"/>
              <a:t>Additional Resources to Explore</a:t>
            </a:r>
          </a:p>
        </p:txBody>
      </p:sp>
      <p:sp>
        <p:nvSpPr>
          <p:cNvPr id="3" name="Content Placeholder 2">
            <a:extLst>
              <a:ext uri="{FF2B5EF4-FFF2-40B4-BE49-F238E27FC236}">
                <a16:creationId xmlns:a16="http://schemas.microsoft.com/office/drawing/2014/main" id="{B80266BD-F1B2-8504-0AD7-30B8605130A8}"/>
              </a:ext>
            </a:extLst>
          </p:cNvPr>
          <p:cNvSpPr>
            <a:spLocks noGrp="1"/>
          </p:cNvSpPr>
          <p:nvPr>
            <p:ph idx="1"/>
          </p:nvPr>
        </p:nvSpPr>
        <p:spPr/>
        <p:txBody>
          <a:bodyPr>
            <a:normAutofit/>
          </a:bodyPr>
          <a:lstStyle/>
          <a:p>
            <a:pPr marL="0" marR="0" indent="0">
              <a:lnSpc>
                <a:spcPct val="115000"/>
              </a:lnSpc>
              <a:spcBef>
                <a:spcPts val="0"/>
              </a:spcBef>
              <a:spcAft>
                <a:spcPts val="0"/>
              </a:spcAft>
              <a:buNone/>
            </a:pPr>
            <a:r>
              <a:rPr lang="en-US" sz="2400" dirty="0"/>
              <a:t>In addition to discussing the book and related topics, the below activities may prove to be engaging and thought-provoking additions to your book club’s activities.</a:t>
            </a:r>
          </a:p>
          <a:p>
            <a:pPr marL="285750" marR="0" indent="-514350">
              <a:lnSpc>
                <a:spcPct val="115000"/>
              </a:lnSpc>
              <a:spcBef>
                <a:spcPts val="0"/>
              </a:spcBef>
              <a:spcAft>
                <a:spcPts val="0"/>
              </a:spcAft>
              <a:buFont typeface="+mj-lt"/>
              <a:buAutoNum type="arabicPeriod"/>
            </a:pPr>
            <a:r>
              <a:rPr lang="en-US" sz="2400" dirty="0">
                <a:hlinkClick r:id="rId2"/>
              </a:rPr>
              <a:t>Rutgers EIR Resource Library</a:t>
            </a:r>
            <a:endParaRPr lang="en-US" sz="2400" dirty="0">
              <a:hlinkClick r:id="rId3"/>
            </a:endParaRPr>
          </a:p>
          <a:p>
            <a:pPr marL="285750" marR="0" indent="-514350">
              <a:lnSpc>
                <a:spcPct val="115000"/>
              </a:lnSpc>
              <a:spcBef>
                <a:spcPts val="0"/>
              </a:spcBef>
              <a:spcAft>
                <a:spcPts val="0"/>
              </a:spcAft>
              <a:buFont typeface="+mj-lt"/>
              <a:buAutoNum type="arabicPeriod"/>
            </a:pPr>
            <a:r>
              <a:rPr lang="en-US" sz="2400" dirty="0">
                <a:hlinkClick r:id="rId3"/>
              </a:rPr>
              <a:t>CS Unplugged Lessons</a:t>
            </a:r>
            <a:endParaRPr lang="en-US" sz="2400" dirty="0"/>
          </a:p>
          <a:p>
            <a:pPr marL="285750" marR="0" indent="-514350">
              <a:lnSpc>
                <a:spcPct val="115000"/>
              </a:lnSpc>
              <a:spcBef>
                <a:spcPts val="0"/>
              </a:spcBef>
              <a:spcAft>
                <a:spcPts val="0"/>
              </a:spcAft>
              <a:buFont typeface="+mj-lt"/>
              <a:buAutoNum type="arabicPeriod"/>
            </a:pPr>
            <a:r>
              <a:rPr lang="en-US" sz="2400" dirty="0">
                <a:hlinkClick r:id="rId4"/>
              </a:rPr>
              <a:t>5 Ways to Get Your Students Coding Across the Curriculum</a:t>
            </a:r>
            <a:endParaRPr lang="en-US" sz="2400" dirty="0"/>
          </a:p>
          <a:p>
            <a:pPr marL="285750" marR="0" indent="-514350">
              <a:lnSpc>
                <a:spcPct val="115000"/>
              </a:lnSpc>
              <a:spcBef>
                <a:spcPts val="0"/>
              </a:spcBef>
              <a:spcAft>
                <a:spcPts val="0"/>
              </a:spcAft>
              <a:buFont typeface="+mj-lt"/>
              <a:buAutoNum type="arabicPeriod"/>
            </a:pPr>
            <a:r>
              <a:rPr lang="en-US" sz="2400" dirty="0">
                <a:hlinkClick r:id="rId5"/>
              </a:rPr>
              <a:t>15+ Ways of Teaching Every Student to Code (Even Without a Computer)</a:t>
            </a:r>
            <a:endParaRPr lang="en-US" sz="2400" dirty="0"/>
          </a:p>
          <a:p>
            <a:pPr marL="285750" marR="0" indent="-514350">
              <a:lnSpc>
                <a:spcPct val="115000"/>
              </a:lnSpc>
              <a:spcBef>
                <a:spcPts val="0"/>
              </a:spcBef>
              <a:spcAft>
                <a:spcPts val="0"/>
              </a:spcAft>
              <a:buFont typeface="+mj-lt"/>
              <a:buAutoNum type="arabicPeriod"/>
            </a:pPr>
            <a:r>
              <a:rPr lang="en-US" sz="2400" dirty="0">
                <a:hlinkClick r:id="rId3"/>
              </a:rPr>
              <a:t>Resources for Your Coding Program (inspired by this book)</a:t>
            </a:r>
            <a:endParaRPr lang="en-US" sz="2400" dirty="0">
              <a:hlinkClick r:id="rId6"/>
            </a:endParaRPr>
          </a:p>
        </p:txBody>
      </p:sp>
    </p:spTree>
    <p:extLst>
      <p:ext uri="{BB962C8B-B14F-4D97-AF65-F5344CB8AC3E}">
        <p14:creationId xmlns:p14="http://schemas.microsoft.com/office/powerpoint/2010/main" val="340398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E9523-D58C-AB91-0FB2-1F5AEE05C8B2}"/>
              </a:ext>
            </a:extLst>
          </p:cNvPr>
          <p:cNvSpPr>
            <a:spLocks noGrp="1"/>
          </p:cNvSpPr>
          <p:nvPr>
            <p:ph type="title"/>
          </p:nvPr>
        </p:nvSpPr>
        <p:spPr/>
        <p:txBody>
          <a:bodyPr/>
          <a:lstStyle/>
          <a:p>
            <a:r>
              <a:rPr lang="en-US" dirty="0"/>
              <a:t>Meeting #1</a:t>
            </a:r>
          </a:p>
        </p:txBody>
      </p:sp>
      <p:sp>
        <p:nvSpPr>
          <p:cNvPr id="5" name="Text Placeholder 4">
            <a:extLst>
              <a:ext uri="{FF2B5EF4-FFF2-40B4-BE49-F238E27FC236}">
                <a16:creationId xmlns:a16="http://schemas.microsoft.com/office/drawing/2014/main" id="{296139D2-77B8-87ED-61D1-14139250E87A}"/>
              </a:ext>
            </a:extLst>
          </p:cNvPr>
          <p:cNvSpPr>
            <a:spLocks noGrp="1"/>
          </p:cNvSpPr>
          <p:nvPr>
            <p:ph type="body" idx="1"/>
          </p:nvPr>
        </p:nvSpPr>
        <p:spPr/>
        <p:txBody>
          <a:bodyPr/>
          <a:lstStyle/>
          <a:p>
            <a:r>
              <a:rPr lang="en-US" dirty="0"/>
              <a:t>Chapter 1 – Chapter 3</a:t>
            </a:r>
          </a:p>
        </p:txBody>
      </p:sp>
    </p:spTree>
    <p:extLst>
      <p:ext uri="{BB962C8B-B14F-4D97-AF65-F5344CB8AC3E}">
        <p14:creationId xmlns:p14="http://schemas.microsoft.com/office/powerpoint/2010/main" val="607639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99071-0978-2D6B-5208-CE2CF5133832}"/>
              </a:ext>
            </a:extLst>
          </p:cNvPr>
          <p:cNvSpPr>
            <a:spLocks noGrp="1"/>
          </p:cNvSpPr>
          <p:nvPr>
            <p:ph type="title"/>
          </p:nvPr>
        </p:nvSpPr>
        <p:spPr/>
        <p:txBody>
          <a:bodyPr/>
          <a:lstStyle/>
          <a:p>
            <a:r>
              <a:rPr lang="en-US" dirty="0"/>
              <a:t>Conversation Starter</a:t>
            </a:r>
          </a:p>
        </p:txBody>
      </p:sp>
      <p:sp>
        <p:nvSpPr>
          <p:cNvPr id="3" name="Content Placeholder 2">
            <a:extLst>
              <a:ext uri="{FF2B5EF4-FFF2-40B4-BE49-F238E27FC236}">
                <a16:creationId xmlns:a16="http://schemas.microsoft.com/office/drawing/2014/main" id="{DC0CDDEB-8E6A-E11F-7AAE-CFA94614C24C}"/>
              </a:ext>
            </a:extLst>
          </p:cNvPr>
          <p:cNvSpPr>
            <a:spLocks noGrp="1"/>
          </p:cNvSpPr>
          <p:nvPr>
            <p:ph idx="1"/>
          </p:nvPr>
        </p:nvSpPr>
        <p:spPr/>
        <p:txBody>
          <a:bodyPr>
            <a:normAutofit/>
          </a:bodyPr>
          <a:lstStyle/>
          <a:p>
            <a:pPr marL="0" indent="0">
              <a:buNone/>
            </a:pPr>
            <a:r>
              <a:rPr lang="en-US" sz="2000" dirty="0"/>
              <a:t>Begin the session by posing the question, “What is Computer Science?” Allow each participant to share their initial thoughts without interruption. This open-ended question encourages diverse perspectives and helps gauge the group's pre-existing understanding and biases.</a:t>
            </a:r>
          </a:p>
          <a:p>
            <a:pPr marL="0" indent="0">
              <a:buNone/>
            </a:pPr>
            <a:r>
              <a:rPr lang="en-US" sz="2000" dirty="0"/>
              <a:t>As the facilitator, guide the conversation to explore the multifaceted nature of computer science. Here are some key points to bring up:</a:t>
            </a:r>
          </a:p>
          <a:p>
            <a:pPr marL="514350" indent="-514350">
              <a:buFont typeface="+mj-lt"/>
              <a:buAutoNum type="arabicPeriod"/>
            </a:pPr>
            <a:r>
              <a:rPr lang="en-US" sz="2000" dirty="0"/>
              <a:t>Interdisciplinary Connections: Highlight how computer science integrates with other disciplines such as mathematics, science, art, and even humanities. Discuss examples like algorithmic art, computational biology, and digital humanities.</a:t>
            </a:r>
          </a:p>
          <a:p>
            <a:pPr marL="514350" indent="-514350">
              <a:buFont typeface="+mj-lt"/>
              <a:buAutoNum type="arabicPeriod"/>
            </a:pPr>
            <a:r>
              <a:rPr lang="en-US" sz="2000" dirty="0"/>
              <a:t>Beyond Coding: Emphasize that while programming is a significant aspect, computer science also includes theory, hardware development, system design, and problem-solving methodologies.</a:t>
            </a:r>
          </a:p>
          <a:p>
            <a:pPr marL="514350" indent="-514350">
              <a:buFont typeface="+mj-lt"/>
              <a:buAutoNum type="arabicPeriod"/>
            </a:pPr>
            <a:r>
              <a:rPr lang="en-US" sz="2000" dirty="0"/>
              <a:t>Impact on Society: Explore the role of computer science in societal change, including topics like ethical AI, data privacy, and the digital divide.</a:t>
            </a:r>
          </a:p>
          <a:p>
            <a:pPr marL="0" indent="0">
              <a:buNone/>
            </a:pPr>
            <a:endParaRPr lang="en-US" sz="2000" dirty="0"/>
          </a:p>
        </p:txBody>
      </p:sp>
    </p:spTree>
    <p:extLst>
      <p:ext uri="{BB962C8B-B14F-4D97-AF65-F5344CB8AC3E}">
        <p14:creationId xmlns:p14="http://schemas.microsoft.com/office/powerpoint/2010/main" val="1567401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ABD38-31E4-7AE3-6499-662C052B99C7}"/>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F293AB4B-39A2-9477-31BC-FF5D479A8207}"/>
              </a:ext>
            </a:extLst>
          </p:cNvPr>
          <p:cNvSpPr>
            <a:spLocks noGrp="1"/>
          </p:cNvSpPr>
          <p:nvPr>
            <p:ph idx="1"/>
          </p:nvPr>
        </p:nvSpPr>
        <p:spPr/>
        <p:txBody>
          <a:bodyPr>
            <a:normAutofit fontScale="77500" lnSpcReduction="20000"/>
          </a:bodyPr>
          <a:lstStyle/>
          <a:p>
            <a:pPr>
              <a:lnSpc>
                <a:spcPct val="115000"/>
              </a:lnSpc>
              <a:spcBef>
                <a:spcPts val="0"/>
              </a:spcBef>
            </a:pPr>
            <a:r>
              <a:rPr lang="en-US" dirty="0"/>
              <a:t>The authors spend the first few chapters covering many of the “what” and “why” of Coding in Every Class, or across the curriculum. In your opinion, what is the most compelling reason?</a:t>
            </a:r>
          </a:p>
          <a:p>
            <a:pPr>
              <a:lnSpc>
                <a:spcPct val="115000"/>
              </a:lnSpc>
              <a:spcBef>
                <a:spcPts val="0"/>
              </a:spcBef>
            </a:pPr>
            <a:r>
              <a:rPr lang="en-US" dirty="0"/>
              <a:t>This book was published in 2016. In your experience, do you feel the content is dated? If so, how? If not, why do you think it is still relevant? (why have there not been more advances in integrating CS education? What messages make it lasting?)</a:t>
            </a:r>
          </a:p>
          <a:p>
            <a:pPr>
              <a:lnSpc>
                <a:spcPct val="115000"/>
              </a:lnSpc>
              <a:spcBef>
                <a:spcPts val="0"/>
              </a:spcBef>
            </a:pPr>
            <a:r>
              <a:rPr lang="en-US" dirty="0"/>
              <a:t>Chapter 3 discusses Coding as Social Justice, and outlines steps that can be taken. Has your school, or society in general, made any advances in these steps? What additional steps can be taken? How can diversity in CS education be improved?</a:t>
            </a:r>
          </a:p>
          <a:p>
            <a:pPr>
              <a:lnSpc>
                <a:spcPct val="115000"/>
              </a:lnSpc>
              <a:spcBef>
                <a:spcPts val="0"/>
              </a:spcBef>
            </a:pPr>
            <a:r>
              <a:rPr lang="en-US" dirty="0"/>
              <a:t>Why is diversity in CS and technology so important?</a:t>
            </a:r>
          </a:p>
          <a:p>
            <a:pPr>
              <a:lnSpc>
                <a:spcPct val="115000"/>
              </a:lnSpc>
              <a:spcBef>
                <a:spcPts val="0"/>
              </a:spcBef>
            </a:pPr>
            <a:r>
              <a:rPr lang="en-US" dirty="0"/>
              <a:t>What do you think is the current stereotype for a "techie" person? Does this need to change? How can we do that?</a:t>
            </a:r>
          </a:p>
          <a:p>
            <a:pPr>
              <a:lnSpc>
                <a:spcPct val="115000"/>
              </a:lnSpc>
              <a:spcBef>
                <a:spcPts val="0"/>
              </a:spcBef>
            </a:pPr>
            <a:r>
              <a:rPr lang="en-US" dirty="0"/>
              <a:t>Exposure to CS can be a boost for a student who otherwise struggles academically or socially (Ch 1 “A Chance to Shine”). How do we help the student who struggles with understanding technology? Is there an opposing stereotype to the “techie”?</a:t>
            </a:r>
          </a:p>
        </p:txBody>
      </p:sp>
    </p:spTree>
    <p:extLst>
      <p:ext uri="{BB962C8B-B14F-4D97-AF65-F5344CB8AC3E}">
        <p14:creationId xmlns:p14="http://schemas.microsoft.com/office/powerpoint/2010/main" val="178554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0243-07B3-6E00-3EC7-817A6389E036}"/>
              </a:ext>
            </a:extLst>
          </p:cNvPr>
          <p:cNvSpPr>
            <a:spLocks noGrp="1"/>
          </p:cNvSpPr>
          <p:nvPr>
            <p:ph type="title"/>
          </p:nvPr>
        </p:nvSpPr>
        <p:spPr/>
        <p:txBody>
          <a:bodyPr/>
          <a:lstStyle/>
          <a:p>
            <a:r>
              <a:rPr lang="en-US" dirty="0"/>
              <a:t>Wrap-Up &amp; Reflection</a:t>
            </a:r>
          </a:p>
        </p:txBody>
      </p:sp>
      <p:sp>
        <p:nvSpPr>
          <p:cNvPr id="3" name="Content Placeholder 2">
            <a:extLst>
              <a:ext uri="{FF2B5EF4-FFF2-40B4-BE49-F238E27FC236}">
                <a16:creationId xmlns:a16="http://schemas.microsoft.com/office/drawing/2014/main" id="{457406D1-5A85-BE60-4D88-D9898A2C8391}"/>
              </a:ext>
            </a:extLst>
          </p:cNvPr>
          <p:cNvSpPr>
            <a:spLocks noGrp="1"/>
          </p:cNvSpPr>
          <p:nvPr>
            <p:ph idx="1"/>
          </p:nvPr>
        </p:nvSpPr>
        <p:spPr/>
        <p:txBody>
          <a:bodyPr/>
          <a:lstStyle/>
          <a:p>
            <a:pPr marL="0" indent="0">
              <a:buNone/>
            </a:pPr>
            <a:r>
              <a:rPr lang="en-US" dirty="0"/>
              <a:t>In this reflection activity, participants will consider computer science as an interdisciplinary and inclusive subject area. Using a tool like Picker Wheel or printed index cards, select a subject area and a CS domain at random. Then, discuss potential applications or connections of the CS domain to the subject area.</a:t>
            </a:r>
          </a:p>
          <a:p>
            <a:pPr marL="0" indent="0">
              <a:buNone/>
            </a:pPr>
            <a:endParaRPr lang="en-US" dirty="0"/>
          </a:p>
          <a:p>
            <a:pPr marL="457200" lvl="1" indent="0">
              <a:buNone/>
            </a:pPr>
            <a:r>
              <a:rPr lang="en-US" dirty="0"/>
              <a:t>Subject Areas: English &amp; Literacy, Visual &amp; Performing Arts, Mathematics, Social Studies &amp; History, Finance &amp; Business</a:t>
            </a:r>
          </a:p>
          <a:p>
            <a:pPr marL="457200" lvl="1" indent="0">
              <a:buNone/>
            </a:pPr>
            <a:r>
              <a:rPr lang="en-US" dirty="0"/>
              <a:t>CS Domains: Computing Systems, Networks and the Internet, Impacts of Computing, Data &amp; Analysis, Algorithms &amp; Programming</a:t>
            </a:r>
          </a:p>
        </p:txBody>
      </p:sp>
    </p:spTree>
    <p:extLst>
      <p:ext uri="{BB962C8B-B14F-4D97-AF65-F5344CB8AC3E}">
        <p14:creationId xmlns:p14="http://schemas.microsoft.com/office/powerpoint/2010/main" val="412712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E9523-D58C-AB91-0FB2-1F5AEE05C8B2}"/>
              </a:ext>
            </a:extLst>
          </p:cNvPr>
          <p:cNvSpPr>
            <a:spLocks noGrp="1"/>
          </p:cNvSpPr>
          <p:nvPr>
            <p:ph type="title"/>
          </p:nvPr>
        </p:nvSpPr>
        <p:spPr/>
        <p:txBody>
          <a:bodyPr/>
          <a:lstStyle/>
          <a:p>
            <a:r>
              <a:rPr lang="en-US" dirty="0"/>
              <a:t>Meeting #2</a:t>
            </a:r>
          </a:p>
        </p:txBody>
      </p:sp>
      <p:sp>
        <p:nvSpPr>
          <p:cNvPr id="5" name="Text Placeholder 4">
            <a:extLst>
              <a:ext uri="{FF2B5EF4-FFF2-40B4-BE49-F238E27FC236}">
                <a16:creationId xmlns:a16="http://schemas.microsoft.com/office/drawing/2014/main" id="{296139D2-77B8-87ED-61D1-14139250E87A}"/>
              </a:ext>
            </a:extLst>
          </p:cNvPr>
          <p:cNvSpPr>
            <a:spLocks noGrp="1"/>
          </p:cNvSpPr>
          <p:nvPr>
            <p:ph type="body" idx="1"/>
          </p:nvPr>
        </p:nvSpPr>
        <p:spPr/>
        <p:txBody>
          <a:bodyPr/>
          <a:lstStyle/>
          <a:p>
            <a:r>
              <a:rPr lang="en-US" dirty="0"/>
              <a:t>Chapter 4 – Chapter 7</a:t>
            </a:r>
          </a:p>
        </p:txBody>
      </p:sp>
    </p:spTree>
    <p:extLst>
      <p:ext uri="{BB962C8B-B14F-4D97-AF65-F5344CB8AC3E}">
        <p14:creationId xmlns:p14="http://schemas.microsoft.com/office/powerpoint/2010/main" val="267546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99071-0978-2D6B-5208-CE2CF5133832}"/>
              </a:ext>
            </a:extLst>
          </p:cNvPr>
          <p:cNvSpPr>
            <a:spLocks noGrp="1"/>
          </p:cNvSpPr>
          <p:nvPr>
            <p:ph type="title"/>
          </p:nvPr>
        </p:nvSpPr>
        <p:spPr/>
        <p:txBody>
          <a:bodyPr/>
          <a:lstStyle/>
          <a:p>
            <a:r>
              <a:rPr lang="en-US" dirty="0"/>
              <a:t>Conversation Starter</a:t>
            </a:r>
          </a:p>
        </p:txBody>
      </p:sp>
      <p:sp>
        <p:nvSpPr>
          <p:cNvPr id="3" name="Content Placeholder 2">
            <a:extLst>
              <a:ext uri="{FF2B5EF4-FFF2-40B4-BE49-F238E27FC236}">
                <a16:creationId xmlns:a16="http://schemas.microsoft.com/office/drawing/2014/main" id="{DC0CDDEB-8E6A-E11F-7AAE-CFA94614C24C}"/>
              </a:ext>
            </a:extLst>
          </p:cNvPr>
          <p:cNvSpPr>
            <a:spLocks noGrp="1"/>
          </p:cNvSpPr>
          <p:nvPr>
            <p:ph idx="1"/>
          </p:nvPr>
        </p:nvSpPr>
        <p:spPr/>
        <p:txBody>
          <a:bodyPr>
            <a:noAutofit/>
          </a:bodyPr>
          <a:lstStyle/>
          <a:p>
            <a:pPr marL="0" indent="0" algn="l">
              <a:buNone/>
            </a:pPr>
            <a:r>
              <a:rPr lang="en-US" sz="1900" dirty="0"/>
              <a:t>Begin the session with the question, "What do you need to teach programming effectively?" Encourage each participant to list items or conditions they believe are essential. This could include tangible resources like software and hardware, as well as intangible needs like pedagogical strategies and institutional support.</a:t>
            </a:r>
          </a:p>
          <a:p>
            <a:pPr marL="0" indent="0" algn="l">
              <a:buNone/>
            </a:pPr>
            <a:r>
              <a:rPr lang="en-US" sz="1900" dirty="0"/>
              <a:t>As the discussion unfolds, guide the conversation to cover several crucial areas:</a:t>
            </a:r>
          </a:p>
          <a:p>
            <a:pPr marL="285750" indent="-285750">
              <a:buFont typeface="+mj-lt"/>
              <a:buAutoNum type="arabicPeriod"/>
            </a:pPr>
            <a:r>
              <a:rPr lang="en-US" sz="1900" dirty="0"/>
              <a:t>Resources: What kinds of tools and materials (like IDEs, computers, textbooks) do participants find indispensable for teaching programming?</a:t>
            </a:r>
          </a:p>
          <a:p>
            <a:pPr marL="285750" indent="-285750">
              <a:buFont typeface="+mj-lt"/>
              <a:buAutoNum type="arabicPeriod"/>
            </a:pPr>
            <a:r>
              <a:rPr lang="en-US" sz="1900" dirty="0"/>
              <a:t>Skills and Knowledge: Beyond knowing programming languages, what other skills do educators need? Consider aspects like understanding learning theories, ability to encourage critical thinking, and techniques for engaging students.</a:t>
            </a:r>
          </a:p>
          <a:p>
            <a:pPr marL="285750" indent="-285750">
              <a:buFont typeface="+mj-lt"/>
              <a:buAutoNum type="arabicPeriod"/>
            </a:pPr>
            <a:r>
              <a:rPr lang="en-US" sz="1900" dirty="0"/>
              <a:t>Interdisciplinary Connections: How important is it to link programming with other subjects? Discuss ways to integrate CS with math, science, art, and more to enrich students' learning experiences.</a:t>
            </a:r>
          </a:p>
          <a:p>
            <a:pPr marL="285750" indent="-285750">
              <a:buFont typeface="+mj-lt"/>
              <a:buAutoNum type="arabicPeriod"/>
            </a:pPr>
            <a:r>
              <a:rPr lang="en-US" sz="1900" dirty="0"/>
              <a:t>Institutional Support: What type of support from schools and districts enhances the teaching of programming? Explore needs like professional development, curriculum freedom, and administrative backing.</a:t>
            </a:r>
          </a:p>
          <a:p>
            <a:endParaRPr lang="en-US" sz="1900" dirty="0"/>
          </a:p>
        </p:txBody>
      </p:sp>
    </p:spTree>
    <p:extLst>
      <p:ext uri="{BB962C8B-B14F-4D97-AF65-F5344CB8AC3E}">
        <p14:creationId xmlns:p14="http://schemas.microsoft.com/office/powerpoint/2010/main" val="252776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ABD38-31E4-7AE3-6499-662C052B99C7}"/>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F293AB4B-39A2-9477-31BC-FF5D479A8207}"/>
              </a:ext>
            </a:extLst>
          </p:cNvPr>
          <p:cNvSpPr>
            <a:spLocks noGrp="1"/>
          </p:cNvSpPr>
          <p:nvPr>
            <p:ph idx="1"/>
          </p:nvPr>
        </p:nvSpPr>
        <p:spPr/>
        <p:txBody>
          <a:bodyPr>
            <a:noAutofit/>
          </a:bodyPr>
          <a:lstStyle/>
          <a:p>
            <a:pPr>
              <a:lnSpc>
                <a:spcPct val="115000"/>
              </a:lnSpc>
              <a:spcBef>
                <a:spcPts val="0"/>
              </a:spcBef>
            </a:pPr>
            <a:r>
              <a:rPr lang="en-US" sz="2100" dirty="0"/>
              <a:t>The book asserts that “all educators can teach coding.” Do you agree with this sentiment? </a:t>
            </a:r>
          </a:p>
          <a:p>
            <a:pPr>
              <a:lnSpc>
                <a:spcPct val="115000"/>
              </a:lnSpc>
              <a:spcBef>
                <a:spcPts val="0"/>
              </a:spcBef>
            </a:pPr>
            <a:r>
              <a:rPr lang="en-US" sz="2100" dirty="0"/>
              <a:t>How do you believe that math and computer science became so closely associated? Do you believe that strong math skills are needed for success in CS?</a:t>
            </a:r>
          </a:p>
          <a:p>
            <a:pPr>
              <a:lnSpc>
                <a:spcPct val="115000"/>
              </a:lnSpc>
              <a:spcBef>
                <a:spcPts val="0"/>
              </a:spcBef>
            </a:pPr>
            <a:r>
              <a:rPr lang="en-US" sz="2100" dirty="0"/>
              <a:t>Chapter 6 talks about earning administrator’s buy-in. What initiatives have you experienced that have or have not had this institutional support? What role do you think it will play in bringing CS education to your school?</a:t>
            </a:r>
          </a:p>
          <a:p>
            <a:pPr>
              <a:lnSpc>
                <a:spcPct val="115000"/>
              </a:lnSpc>
              <a:spcBef>
                <a:spcPts val="0"/>
              </a:spcBef>
            </a:pPr>
            <a:r>
              <a:rPr lang="en-US" sz="2100" dirty="0"/>
              <a:t>There can be hurdles to adding CS to the curriculum. Is the cost still one of them/at your school? What other hurdles are there at your school?</a:t>
            </a:r>
          </a:p>
          <a:p>
            <a:pPr>
              <a:lnSpc>
                <a:spcPct val="115000"/>
              </a:lnSpc>
              <a:spcBef>
                <a:spcPts val="0"/>
              </a:spcBef>
            </a:pPr>
            <a:r>
              <a:rPr lang="en-US" sz="2100" dirty="0"/>
              <a:t>As librarians, you know the value of finding and using information. In our world that is largely done with technology. What technology skills do you see your students possess? What technology skills or knowledge are they lacking? </a:t>
            </a:r>
          </a:p>
          <a:p>
            <a:pPr>
              <a:lnSpc>
                <a:spcPct val="115000"/>
              </a:lnSpc>
              <a:spcBef>
                <a:spcPts val="0"/>
              </a:spcBef>
            </a:pPr>
            <a:r>
              <a:rPr lang="en-US" sz="2100" dirty="0"/>
              <a:t>What topics discussed in Chapter 7 (build your expertise) resonated most with you? Do any of them seem like they can be incorporated into your instruction?</a:t>
            </a:r>
          </a:p>
        </p:txBody>
      </p:sp>
    </p:spTree>
    <p:extLst>
      <p:ext uri="{BB962C8B-B14F-4D97-AF65-F5344CB8AC3E}">
        <p14:creationId xmlns:p14="http://schemas.microsoft.com/office/powerpoint/2010/main" val="2666957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0243-07B3-6E00-3EC7-817A6389E036}"/>
              </a:ext>
            </a:extLst>
          </p:cNvPr>
          <p:cNvSpPr>
            <a:spLocks noGrp="1"/>
          </p:cNvSpPr>
          <p:nvPr>
            <p:ph type="title"/>
          </p:nvPr>
        </p:nvSpPr>
        <p:spPr/>
        <p:txBody>
          <a:bodyPr/>
          <a:lstStyle/>
          <a:p>
            <a:r>
              <a:rPr lang="en-US" dirty="0"/>
              <a:t>Wrap-Up &amp; Reflection</a:t>
            </a:r>
          </a:p>
        </p:txBody>
      </p:sp>
      <p:sp>
        <p:nvSpPr>
          <p:cNvPr id="3" name="Content Placeholder 2">
            <a:extLst>
              <a:ext uri="{FF2B5EF4-FFF2-40B4-BE49-F238E27FC236}">
                <a16:creationId xmlns:a16="http://schemas.microsoft.com/office/drawing/2014/main" id="{457406D1-5A85-BE60-4D88-D9898A2C8391}"/>
              </a:ext>
            </a:extLst>
          </p:cNvPr>
          <p:cNvSpPr>
            <a:spLocks noGrp="1"/>
          </p:cNvSpPr>
          <p:nvPr>
            <p:ph idx="1"/>
          </p:nvPr>
        </p:nvSpPr>
        <p:spPr/>
        <p:txBody>
          <a:bodyPr>
            <a:normAutofit/>
          </a:bodyPr>
          <a:lstStyle/>
          <a:p>
            <a:pPr marL="0" indent="0">
              <a:buNone/>
            </a:pPr>
            <a:r>
              <a:rPr lang="en-US" sz="2000" dirty="0"/>
              <a:t>As a group, review the video and lesson plan for the </a:t>
            </a:r>
            <a:r>
              <a:rPr lang="en-US" sz="2000" dirty="0">
                <a:hlinkClick r:id="rId3"/>
              </a:rPr>
              <a:t>Parity Magic </a:t>
            </a:r>
            <a:r>
              <a:rPr lang="en-US" sz="2000" dirty="0"/>
              <a:t>demonstration, which builds on the concept of binary numbers, bits, and bytes discussed in Chapter 7 (build your expertise). What did you learn from this demonstration? Is this something you can replicate in your classes? The most important section is the debrief discussion, where the concepts from the demonstration are connected to previous concepts and further explained.</a:t>
            </a:r>
          </a:p>
        </p:txBody>
      </p:sp>
      <p:pic>
        <p:nvPicPr>
          <p:cNvPr id="4" name="Online Media 3" descr="CS Unplugged - Parity magic (sample classroom lesson)">
            <a:hlinkClick r:id="" action="ppaction://media"/>
            <a:extLst>
              <a:ext uri="{FF2B5EF4-FFF2-40B4-BE49-F238E27FC236}">
                <a16:creationId xmlns:a16="http://schemas.microsoft.com/office/drawing/2014/main" id="{EB8B9269-37E7-F1D9-4323-26CDB6955905}"/>
              </a:ext>
            </a:extLst>
          </p:cNvPr>
          <p:cNvPicPr>
            <a:picLocks noRot="1" noChangeAspect="1"/>
          </p:cNvPicPr>
          <p:nvPr>
            <a:videoFile r:link="rId1"/>
          </p:nvPr>
        </p:nvPicPr>
        <p:blipFill>
          <a:blip r:embed="rId4"/>
          <a:stretch>
            <a:fillRect/>
          </a:stretch>
        </p:blipFill>
        <p:spPr>
          <a:xfrm>
            <a:off x="2512612" y="3216502"/>
            <a:ext cx="6162261" cy="3481677"/>
          </a:xfrm>
          <a:prstGeom prst="rect">
            <a:avLst/>
          </a:prstGeom>
        </p:spPr>
      </p:pic>
    </p:spTree>
    <p:extLst>
      <p:ext uri="{BB962C8B-B14F-4D97-AF65-F5344CB8AC3E}">
        <p14:creationId xmlns:p14="http://schemas.microsoft.com/office/powerpoint/2010/main" val="327513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E9523-D58C-AB91-0FB2-1F5AEE05C8B2}"/>
              </a:ext>
            </a:extLst>
          </p:cNvPr>
          <p:cNvSpPr>
            <a:spLocks noGrp="1"/>
          </p:cNvSpPr>
          <p:nvPr>
            <p:ph type="title"/>
          </p:nvPr>
        </p:nvSpPr>
        <p:spPr/>
        <p:txBody>
          <a:bodyPr/>
          <a:lstStyle/>
          <a:p>
            <a:r>
              <a:rPr lang="en-US" dirty="0"/>
              <a:t>Meeting #3</a:t>
            </a:r>
          </a:p>
        </p:txBody>
      </p:sp>
      <p:sp>
        <p:nvSpPr>
          <p:cNvPr id="5" name="Text Placeholder 4">
            <a:extLst>
              <a:ext uri="{FF2B5EF4-FFF2-40B4-BE49-F238E27FC236}">
                <a16:creationId xmlns:a16="http://schemas.microsoft.com/office/drawing/2014/main" id="{296139D2-77B8-87ED-61D1-14139250E87A}"/>
              </a:ext>
            </a:extLst>
          </p:cNvPr>
          <p:cNvSpPr>
            <a:spLocks noGrp="1"/>
          </p:cNvSpPr>
          <p:nvPr>
            <p:ph type="body" idx="1"/>
          </p:nvPr>
        </p:nvSpPr>
        <p:spPr/>
        <p:txBody>
          <a:bodyPr/>
          <a:lstStyle/>
          <a:p>
            <a:r>
              <a:rPr lang="en-US" dirty="0"/>
              <a:t>Chapter 8 – Chapter 10</a:t>
            </a:r>
          </a:p>
        </p:txBody>
      </p:sp>
    </p:spTree>
    <p:extLst>
      <p:ext uri="{BB962C8B-B14F-4D97-AF65-F5344CB8AC3E}">
        <p14:creationId xmlns:p14="http://schemas.microsoft.com/office/powerpoint/2010/main" val="2842441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99071-0978-2D6B-5208-CE2CF5133832}"/>
              </a:ext>
            </a:extLst>
          </p:cNvPr>
          <p:cNvSpPr>
            <a:spLocks noGrp="1"/>
          </p:cNvSpPr>
          <p:nvPr>
            <p:ph type="title"/>
          </p:nvPr>
        </p:nvSpPr>
        <p:spPr/>
        <p:txBody>
          <a:bodyPr/>
          <a:lstStyle/>
          <a:p>
            <a:r>
              <a:rPr lang="en-US" dirty="0"/>
              <a:t>Conversation Starter</a:t>
            </a:r>
          </a:p>
        </p:txBody>
      </p:sp>
      <p:sp>
        <p:nvSpPr>
          <p:cNvPr id="3" name="Content Placeholder 2">
            <a:extLst>
              <a:ext uri="{FF2B5EF4-FFF2-40B4-BE49-F238E27FC236}">
                <a16:creationId xmlns:a16="http://schemas.microsoft.com/office/drawing/2014/main" id="{DC0CDDEB-8E6A-E11F-7AAE-CFA94614C24C}"/>
              </a:ext>
            </a:extLst>
          </p:cNvPr>
          <p:cNvSpPr>
            <a:spLocks noGrp="1"/>
          </p:cNvSpPr>
          <p:nvPr>
            <p:ph idx="1"/>
          </p:nvPr>
        </p:nvSpPr>
        <p:spPr/>
        <p:txBody>
          <a:bodyPr/>
          <a:lstStyle/>
          <a:p>
            <a:r>
              <a:rPr lang="en-US" dirty="0"/>
              <a:t>Each participant should select a resource shared in Chapter 9 and spend 15 minutes exploring it. To the extent possible, resources from each area should be selected before doubling up. Afterwards, each participant should share out on their experience, what topics were covered and how, and what they believe students would think of the activity.</a:t>
            </a:r>
          </a:p>
          <a:p>
            <a:r>
              <a:rPr lang="en-US" dirty="0"/>
              <a:t>Participants should be encouraged to debrief on the experience and think about other resources they could use, how the resource they explored would be incorporated into a larger, more connected lesson or unit, and how feasible implementing it would be.</a:t>
            </a:r>
          </a:p>
        </p:txBody>
      </p:sp>
    </p:spTree>
    <p:extLst>
      <p:ext uri="{BB962C8B-B14F-4D97-AF65-F5344CB8AC3E}">
        <p14:creationId xmlns:p14="http://schemas.microsoft.com/office/powerpoint/2010/main" val="558599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ABD38-31E4-7AE3-6499-662C052B99C7}"/>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F293AB4B-39A2-9477-31BC-FF5D479A8207}"/>
              </a:ext>
            </a:extLst>
          </p:cNvPr>
          <p:cNvSpPr>
            <a:spLocks noGrp="1"/>
          </p:cNvSpPr>
          <p:nvPr>
            <p:ph idx="1"/>
          </p:nvPr>
        </p:nvSpPr>
        <p:spPr/>
        <p:txBody>
          <a:bodyPr>
            <a:normAutofit/>
          </a:bodyPr>
          <a:lstStyle/>
          <a:p>
            <a:pPr>
              <a:lnSpc>
                <a:spcPct val="115000"/>
              </a:lnSpc>
              <a:spcBef>
                <a:spcPts val="0"/>
              </a:spcBef>
            </a:pPr>
            <a:r>
              <a:rPr lang="en-US" sz="2000" dirty="0"/>
              <a:t>What programming concepts did you struggle with understanding? What can we review together as a group so we can all have clarity?</a:t>
            </a:r>
          </a:p>
          <a:p>
            <a:pPr>
              <a:lnSpc>
                <a:spcPct val="115000"/>
              </a:lnSpc>
              <a:spcBef>
                <a:spcPts val="0"/>
              </a:spcBef>
            </a:pPr>
            <a:r>
              <a:rPr lang="en-US" sz="2000" dirty="0"/>
              <a:t>How comfortable are you with explaining these core concepts? Can you identify an activity or lesson that supports them? Can you identify an appropriate area in your curriculum to incorporate any?</a:t>
            </a:r>
          </a:p>
          <a:p>
            <a:pPr>
              <a:lnSpc>
                <a:spcPct val="115000"/>
              </a:lnSpc>
              <a:spcBef>
                <a:spcPts val="0"/>
              </a:spcBef>
            </a:pPr>
            <a:r>
              <a:rPr lang="en-US" sz="2000" dirty="0"/>
              <a:t>What is a project or goal you would like to implement next year? </a:t>
            </a:r>
          </a:p>
          <a:p>
            <a:pPr>
              <a:lnSpc>
                <a:spcPct val="115000"/>
              </a:lnSpc>
              <a:spcBef>
                <a:spcPts val="0"/>
              </a:spcBef>
            </a:pPr>
            <a:r>
              <a:rPr lang="en-US" sz="2000" dirty="0"/>
              <a:t>How are you going to build your skill set to support teachers and students? What resources or support do you need, and where can you get them?</a:t>
            </a:r>
          </a:p>
          <a:p>
            <a:pPr>
              <a:lnSpc>
                <a:spcPct val="115000"/>
              </a:lnSpc>
              <a:spcBef>
                <a:spcPts val="0"/>
              </a:spcBef>
            </a:pPr>
            <a:r>
              <a:rPr lang="en-US" sz="2000" dirty="0"/>
              <a:t>Do you feel inspired to incorporate any programming or CS concepts in your class? Why?</a:t>
            </a:r>
          </a:p>
          <a:p>
            <a:pPr>
              <a:lnSpc>
                <a:spcPct val="115000"/>
              </a:lnSpc>
              <a:spcBef>
                <a:spcPts val="0"/>
              </a:spcBef>
            </a:pPr>
            <a:r>
              <a:rPr lang="en-US" sz="2000" dirty="0"/>
              <a:t>This book self describes as a book about "keeping technology, and specifically code writing (aka programming), as simple as possible.” Do you feel the book met this goal? Why or why not?</a:t>
            </a:r>
          </a:p>
          <a:p>
            <a:pPr>
              <a:lnSpc>
                <a:spcPct val="115000"/>
              </a:lnSpc>
              <a:spcBef>
                <a:spcPts val="0"/>
              </a:spcBef>
            </a:pPr>
            <a:r>
              <a:rPr lang="en-US" sz="2000" dirty="0"/>
              <a:t>Did this book change your perception of computer science education? If so, how?</a:t>
            </a:r>
          </a:p>
          <a:p>
            <a:pPr>
              <a:lnSpc>
                <a:spcPct val="115000"/>
              </a:lnSpc>
              <a:spcBef>
                <a:spcPts val="0"/>
              </a:spcBef>
            </a:pPr>
            <a:r>
              <a:rPr lang="en-US" sz="2000" dirty="0"/>
              <a:t>Now that we have completed the book, what were our overall thoughts?</a:t>
            </a:r>
          </a:p>
          <a:p>
            <a:pPr marL="0" marR="0">
              <a:lnSpc>
                <a:spcPct val="115000"/>
              </a:lnSpc>
              <a:spcBef>
                <a:spcPts val="0"/>
              </a:spcBef>
              <a:spcAft>
                <a:spcPts val="0"/>
              </a:spcAft>
            </a:pPr>
            <a:endParaRPr lang="en-US" sz="2000" dirty="0"/>
          </a:p>
          <a:p>
            <a:endParaRPr lang="en-US" sz="2000" dirty="0"/>
          </a:p>
        </p:txBody>
      </p:sp>
    </p:spTree>
    <p:extLst>
      <p:ext uri="{BB962C8B-B14F-4D97-AF65-F5344CB8AC3E}">
        <p14:creationId xmlns:p14="http://schemas.microsoft.com/office/powerpoint/2010/main" val="3819967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0243-07B3-6E00-3EC7-817A6389E036}"/>
              </a:ext>
            </a:extLst>
          </p:cNvPr>
          <p:cNvSpPr>
            <a:spLocks noGrp="1"/>
          </p:cNvSpPr>
          <p:nvPr>
            <p:ph type="title"/>
          </p:nvPr>
        </p:nvSpPr>
        <p:spPr/>
        <p:txBody>
          <a:bodyPr/>
          <a:lstStyle/>
          <a:p>
            <a:r>
              <a:rPr lang="en-US" dirty="0"/>
              <a:t>Wrap-Up &amp; Reflection</a:t>
            </a:r>
          </a:p>
        </p:txBody>
      </p:sp>
      <p:sp>
        <p:nvSpPr>
          <p:cNvPr id="3" name="Content Placeholder 2">
            <a:extLst>
              <a:ext uri="{FF2B5EF4-FFF2-40B4-BE49-F238E27FC236}">
                <a16:creationId xmlns:a16="http://schemas.microsoft.com/office/drawing/2014/main" id="{457406D1-5A85-BE60-4D88-D9898A2C8391}"/>
              </a:ext>
            </a:extLst>
          </p:cNvPr>
          <p:cNvSpPr>
            <a:spLocks noGrp="1"/>
          </p:cNvSpPr>
          <p:nvPr>
            <p:ph idx="1"/>
          </p:nvPr>
        </p:nvSpPr>
        <p:spPr/>
        <p:txBody>
          <a:bodyPr>
            <a:normAutofit/>
          </a:bodyPr>
          <a:lstStyle/>
          <a:p>
            <a:pPr marL="0" indent="0">
              <a:buNone/>
            </a:pPr>
            <a:r>
              <a:rPr lang="en-US" sz="2400" dirty="0"/>
              <a:t>Develop and commit to a SMART goal around implementing a programming or CS topic in your instruction. Identify what resources you will need to make your goal happen (other people, physical and digital resources, content or pedagogical knowledge) and think through a timeline for the planning and implementation of your goal. Participants should review their goal in depth with at least one other person to get meaningful feedback.</a:t>
            </a:r>
          </a:p>
        </p:txBody>
      </p:sp>
      <p:pic>
        <p:nvPicPr>
          <p:cNvPr id="1026" name="Picture 2" descr="What are SMART Goals? How Do You Set Them? | FCS Blog">
            <a:extLst>
              <a:ext uri="{FF2B5EF4-FFF2-40B4-BE49-F238E27FC236}">
                <a16:creationId xmlns:a16="http://schemas.microsoft.com/office/drawing/2014/main" id="{60301DD1-259A-BEEC-0118-3E717E7DA9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682"/>
          <a:stretch/>
        </p:blipFill>
        <p:spPr bwMode="auto">
          <a:xfrm>
            <a:off x="2370192" y="3880237"/>
            <a:ext cx="6444198" cy="272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16716"/>
      </p:ext>
    </p:extLst>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A5A5A5"/>
      </a:accent3>
      <a:accent4>
        <a:srgbClr val="CC0033"/>
      </a:accent4>
      <a:accent5>
        <a:srgbClr val="7E7E7E"/>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5EC4B46-E363-8D41-89EC-3A57641BC3FB}" vid="{FFC6BEC8-05FF-E546-B7BE-959538DC9D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F0DEEEE-ED43-4E7B-9DC4-AC74D31FE7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Rutgers.EIR_Presentation.Template</Template>
  <TotalTime>982</TotalTime>
  <Words>2086</Words>
  <Application>Microsoft Macintosh PowerPoint</Application>
  <PresentationFormat>Widescreen</PresentationFormat>
  <Paragraphs>105</Paragraphs>
  <Slides>18</Slides>
  <Notes>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Code in Every Class How All Educators Can Teach Programming</vt:lpstr>
      <vt:lpstr>Introduction</vt:lpstr>
      <vt:lpstr>The Book: Code in Every Class</vt:lpstr>
      <vt:lpstr>Book Club Schedule</vt:lpstr>
      <vt:lpstr>Promotional Materials</vt:lpstr>
      <vt:lpstr>Additional Resources to Explore</vt:lpstr>
      <vt:lpstr>Meeting #1</vt:lpstr>
      <vt:lpstr>Conversation Starter</vt:lpstr>
      <vt:lpstr>Discussion Questions</vt:lpstr>
      <vt:lpstr>Wrap-Up &amp; Reflection</vt:lpstr>
      <vt:lpstr>Meeting #2</vt:lpstr>
      <vt:lpstr>Conversation Starter</vt:lpstr>
      <vt:lpstr>Discussion Questions</vt:lpstr>
      <vt:lpstr>Wrap-Up &amp; Reflection</vt:lpstr>
      <vt:lpstr>Meeting #3</vt:lpstr>
      <vt:lpstr>Conversation Starter</vt:lpstr>
      <vt:lpstr>Discussion Questions</vt:lpstr>
      <vt:lpstr>Wrap-Up &amp;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Session #1</dc:title>
  <dc:creator>David Amiel</dc:creator>
  <cp:lastModifiedBy>David Amiel</cp:lastModifiedBy>
  <cp:revision>21</cp:revision>
  <cp:lastPrinted>2022-11-30T18:39:39Z</cp:lastPrinted>
  <dcterms:created xsi:type="dcterms:W3CDTF">2022-11-28T16:12:50Z</dcterms:created>
  <dcterms:modified xsi:type="dcterms:W3CDTF">2024-04-15T18:22:02Z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