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4"/>
  </p:sldMasterIdLst>
  <p:notesMasterIdLst>
    <p:notesMasterId r:id="rId15"/>
  </p:notesMasterIdLst>
  <p:handoutMasterIdLst>
    <p:handoutMasterId r:id="rId16"/>
  </p:handoutMasterIdLst>
  <p:sldIdLst>
    <p:sldId id="334" r:id="rId5"/>
    <p:sldId id="346" r:id="rId6"/>
    <p:sldId id="349" r:id="rId7"/>
    <p:sldId id="350" r:id="rId8"/>
    <p:sldId id="351" r:id="rId9"/>
    <p:sldId id="353" r:id="rId10"/>
    <p:sldId id="335" r:id="rId11"/>
    <p:sldId id="352" r:id="rId12"/>
    <p:sldId id="342" r:id="rId13"/>
    <p:sldId id="34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3" autoAdjust="0"/>
    <p:restoredTop sz="84983" autoAdjust="0"/>
  </p:normalViewPr>
  <p:slideViewPr>
    <p:cSldViewPr snapToGrid="0">
      <p:cViewPr varScale="1">
        <p:scale>
          <a:sx n="83" d="100"/>
          <a:sy n="83" d="100"/>
        </p:scale>
        <p:origin x="422" y="72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-110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0007A4-5E19-7348-88EF-D3CBA8A01464}" type="doc">
      <dgm:prSet loTypeId="urn:microsoft.com/office/officeart/2005/8/layout/default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D9D3447-2A4C-AD4E-AE62-92F83AB37E6A}">
      <dgm:prSet phldrT="[Text]"/>
      <dgm:spPr/>
      <dgm:t>
        <a:bodyPr/>
        <a:lstStyle/>
        <a:p>
          <a:r>
            <a:rPr lang="en-US" b="1"/>
            <a:t>Intended Use</a:t>
          </a:r>
          <a:endParaRPr lang="en-US" dirty="0"/>
        </a:p>
      </dgm:t>
    </dgm:pt>
    <dgm:pt modelId="{59E95932-2CDE-1A43-B76F-2CF52BA310CA}" type="parTrans" cxnId="{BB516825-813D-CB41-A967-900947810553}">
      <dgm:prSet/>
      <dgm:spPr/>
      <dgm:t>
        <a:bodyPr/>
        <a:lstStyle/>
        <a:p>
          <a:endParaRPr lang="en-US"/>
        </a:p>
      </dgm:t>
    </dgm:pt>
    <dgm:pt modelId="{59AC9E24-7C11-234F-BE39-40008F35B1D1}" type="sibTrans" cxnId="{BB516825-813D-CB41-A967-900947810553}">
      <dgm:prSet/>
      <dgm:spPr/>
      <dgm:t>
        <a:bodyPr/>
        <a:lstStyle/>
        <a:p>
          <a:endParaRPr lang="en-US"/>
        </a:p>
      </dgm:t>
    </dgm:pt>
    <dgm:pt modelId="{B493C34F-6A43-DF4C-AD62-029D49B035B4}">
      <dgm:prSet/>
      <dgm:spPr/>
      <dgm:t>
        <a:bodyPr/>
        <a:lstStyle/>
        <a:p>
          <a:r>
            <a:rPr lang="en-US" b="1"/>
            <a:t>Beneficial Effects</a:t>
          </a:r>
          <a:endParaRPr lang="en-US" b="1" dirty="0"/>
        </a:p>
      </dgm:t>
    </dgm:pt>
    <dgm:pt modelId="{AB93E8C9-37C5-2B4C-B595-3ED82F2CA6DB}" type="parTrans" cxnId="{3A37F0FB-239D-BA4F-8794-B48C8DCC1AA8}">
      <dgm:prSet/>
      <dgm:spPr/>
      <dgm:t>
        <a:bodyPr/>
        <a:lstStyle/>
        <a:p>
          <a:endParaRPr lang="en-US"/>
        </a:p>
      </dgm:t>
    </dgm:pt>
    <dgm:pt modelId="{134D89F7-581D-FF40-9346-61E88253B1F3}" type="sibTrans" cxnId="{3A37F0FB-239D-BA4F-8794-B48C8DCC1AA8}">
      <dgm:prSet/>
      <dgm:spPr/>
      <dgm:t>
        <a:bodyPr/>
        <a:lstStyle/>
        <a:p>
          <a:endParaRPr lang="en-US"/>
        </a:p>
      </dgm:t>
    </dgm:pt>
    <dgm:pt modelId="{F7ECE13D-6914-3C40-9220-8E265106AC49}">
      <dgm:prSet/>
      <dgm:spPr/>
      <dgm:t>
        <a:bodyPr/>
        <a:lstStyle/>
        <a:p>
          <a:r>
            <a:rPr lang="en-US" b="1"/>
            <a:t>Harmful Effects</a:t>
          </a:r>
          <a:endParaRPr lang="en-US" b="1" dirty="0"/>
        </a:p>
      </dgm:t>
    </dgm:pt>
    <dgm:pt modelId="{1301DA9C-4F1B-AE43-9EA3-32368AEB17B0}" type="parTrans" cxnId="{26DFEF83-6FE1-514E-B5AB-AD18D7F3C3BF}">
      <dgm:prSet/>
      <dgm:spPr/>
      <dgm:t>
        <a:bodyPr/>
        <a:lstStyle/>
        <a:p>
          <a:endParaRPr lang="en-US"/>
        </a:p>
      </dgm:t>
    </dgm:pt>
    <dgm:pt modelId="{F33FA228-887D-DE4C-801C-D88EE118876E}" type="sibTrans" cxnId="{26DFEF83-6FE1-514E-B5AB-AD18D7F3C3BF}">
      <dgm:prSet/>
      <dgm:spPr/>
      <dgm:t>
        <a:bodyPr/>
        <a:lstStyle/>
        <a:p>
          <a:endParaRPr lang="en-US"/>
        </a:p>
      </dgm:t>
    </dgm:pt>
    <dgm:pt modelId="{619730CE-76ED-DB47-9B90-0B9785C56B40}">
      <dgm:prSet/>
      <dgm:spPr/>
      <dgm:t>
        <a:bodyPr/>
        <a:lstStyle/>
        <a:p>
          <a:r>
            <a:rPr lang="en-US" b="1" dirty="0"/>
            <a:t>Data Use &amp; Generation</a:t>
          </a:r>
        </a:p>
      </dgm:t>
    </dgm:pt>
    <dgm:pt modelId="{792B626C-B198-CA4B-8955-C7A4E1EA81E8}" type="parTrans" cxnId="{1D619614-B2BF-5D4C-A8D2-98DCEA6C64ED}">
      <dgm:prSet/>
      <dgm:spPr/>
      <dgm:t>
        <a:bodyPr/>
        <a:lstStyle/>
        <a:p>
          <a:endParaRPr lang="en-US"/>
        </a:p>
      </dgm:t>
    </dgm:pt>
    <dgm:pt modelId="{D8E335DC-8D61-D74C-877E-DE86458E4047}" type="sibTrans" cxnId="{1D619614-B2BF-5D4C-A8D2-98DCEA6C64ED}">
      <dgm:prSet/>
      <dgm:spPr/>
      <dgm:t>
        <a:bodyPr/>
        <a:lstStyle/>
        <a:p>
          <a:endParaRPr lang="en-US"/>
        </a:p>
      </dgm:t>
    </dgm:pt>
    <dgm:pt modelId="{01EF6E6D-0C14-2C45-9551-DDFC5FA85966}">
      <dgm:prSet/>
      <dgm:spPr/>
      <dgm:t>
        <a:bodyPr/>
        <a:lstStyle/>
        <a:p>
          <a:r>
            <a:rPr lang="en-US" b="1"/>
            <a:t>Accessibility Issues</a:t>
          </a:r>
          <a:endParaRPr lang="en-US" b="1" dirty="0"/>
        </a:p>
      </dgm:t>
    </dgm:pt>
    <dgm:pt modelId="{1664E25E-46D0-B746-8A45-D77E14B80062}" type="parTrans" cxnId="{CC2FA913-B50A-C341-9593-6CD520F67913}">
      <dgm:prSet/>
      <dgm:spPr/>
      <dgm:t>
        <a:bodyPr/>
        <a:lstStyle/>
        <a:p>
          <a:endParaRPr lang="en-US"/>
        </a:p>
      </dgm:t>
    </dgm:pt>
    <dgm:pt modelId="{E81994DB-FAB3-6247-A669-686D69F0D0B2}" type="sibTrans" cxnId="{CC2FA913-B50A-C341-9593-6CD520F67913}">
      <dgm:prSet/>
      <dgm:spPr/>
      <dgm:t>
        <a:bodyPr/>
        <a:lstStyle/>
        <a:p>
          <a:endParaRPr lang="en-US"/>
        </a:p>
      </dgm:t>
    </dgm:pt>
    <dgm:pt modelId="{54AFB16C-4DA1-B544-8C44-6EAF85C1C2B7}">
      <dgm:prSet/>
      <dgm:spPr/>
      <dgm:t>
        <a:bodyPr/>
        <a:lstStyle/>
        <a:p>
          <a:r>
            <a:rPr lang="en-US" b="1"/>
            <a:t>Bias Issues</a:t>
          </a:r>
          <a:endParaRPr lang="en-US" b="1" dirty="0"/>
        </a:p>
      </dgm:t>
    </dgm:pt>
    <dgm:pt modelId="{885143BE-4D44-0240-BA5D-F65349CCD480}" type="parTrans" cxnId="{25F638B0-9FF5-D643-ACC5-921FBF314999}">
      <dgm:prSet/>
      <dgm:spPr/>
      <dgm:t>
        <a:bodyPr/>
        <a:lstStyle/>
        <a:p>
          <a:endParaRPr lang="en-US"/>
        </a:p>
      </dgm:t>
    </dgm:pt>
    <dgm:pt modelId="{3C517CA5-5ACD-634D-9D70-16B7CE68C7D9}" type="sibTrans" cxnId="{25F638B0-9FF5-D643-ACC5-921FBF314999}">
      <dgm:prSet/>
      <dgm:spPr/>
      <dgm:t>
        <a:bodyPr/>
        <a:lstStyle/>
        <a:p>
          <a:endParaRPr lang="en-US"/>
        </a:p>
      </dgm:t>
    </dgm:pt>
    <dgm:pt modelId="{353C1F25-3C58-CA46-82A3-58DF873E42A2}">
      <dgm:prSet/>
      <dgm:spPr/>
      <dgm:t>
        <a:bodyPr/>
        <a:lstStyle/>
        <a:p>
          <a:r>
            <a:rPr lang="en-US" b="1"/>
            <a:t>Privacy/Security Concerns</a:t>
          </a:r>
          <a:endParaRPr lang="en-US" b="1" dirty="0"/>
        </a:p>
      </dgm:t>
    </dgm:pt>
    <dgm:pt modelId="{21EB6108-C1F2-4348-A14D-DE713693C523}" type="parTrans" cxnId="{851F2282-3020-A741-9C97-7F342FD95A48}">
      <dgm:prSet/>
      <dgm:spPr/>
      <dgm:t>
        <a:bodyPr/>
        <a:lstStyle/>
        <a:p>
          <a:endParaRPr lang="en-US"/>
        </a:p>
      </dgm:t>
    </dgm:pt>
    <dgm:pt modelId="{2F3F7D4B-33AB-3D4D-AD98-26890DADDA68}" type="sibTrans" cxnId="{851F2282-3020-A741-9C97-7F342FD95A48}">
      <dgm:prSet/>
      <dgm:spPr/>
      <dgm:t>
        <a:bodyPr/>
        <a:lstStyle/>
        <a:p>
          <a:endParaRPr lang="en-US"/>
        </a:p>
      </dgm:t>
    </dgm:pt>
    <dgm:pt modelId="{77940ED2-B2F1-324A-BCA1-3C5FBACB55B0}" type="pres">
      <dgm:prSet presAssocID="{DF0007A4-5E19-7348-88EF-D3CBA8A01464}" presName="diagram" presStyleCnt="0">
        <dgm:presLayoutVars>
          <dgm:dir/>
          <dgm:resizeHandles val="exact"/>
        </dgm:presLayoutVars>
      </dgm:prSet>
      <dgm:spPr/>
    </dgm:pt>
    <dgm:pt modelId="{F2F54B84-225E-F74C-8282-468A11A35EC4}" type="pres">
      <dgm:prSet presAssocID="{AD9D3447-2A4C-AD4E-AE62-92F83AB37E6A}" presName="node" presStyleLbl="node1" presStyleIdx="0" presStyleCnt="7">
        <dgm:presLayoutVars>
          <dgm:bulletEnabled val="1"/>
        </dgm:presLayoutVars>
      </dgm:prSet>
      <dgm:spPr/>
    </dgm:pt>
    <dgm:pt modelId="{1AFD6E50-A554-6E4B-A08A-CA40BEAADEBF}" type="pres">
      <dgm:prSet presAssocID="{59AC9E24-7C11-234F-BE39-40008F35B1D1}" presName="sibTrans" presStyleCnt="0"/>
      <dgm:spPr/>
    </dgm:pt>
    <dgm:pt modelId="{2E249EF7-D030-2D40-A083-3A8D82045557}" type="pres">
      <dgm:prSet presAssocID="{B493C34F-6A43-DF4C-AD62-029D49B035B4}" presName="node" presStyleLbl="node1" presStyleIdx="1" presStyleCnt="7">
        <dgm:presLayoutVars>
          <dgm:bulletEnabled val="1"/>
        </dgm:presLayoutVars>
      </dgm:prSet>
      <dgm:spPr/>
    </dgm:pt>
    <dgm:pt modelId="{D0EE4B6A-4BE6-6B43-8B48-83B5564F2A25}" type="pres">
      <dgm:prSet presAssocID="{134D89F7-581D-FF40-9346-61E88253B1F3}" presName="sibTrans" presStyleCnt="0"/>
      <dgm:spPr/>
    </dgm:pt>
    <dgm:pt modelId="{C91EC5B9-05F7-404F-9D39-DCCC09D258D7}" type="pres">
      <dgm:prSet presAssocID="{F7ECE13D-6914-3C40-9220-8E265106AC49}" presName="node" presStyleLbl="node1" presStyleIdx="2" presStyleCnt="7">
        <dgm:presLayoutVars>
          <dgm:bulletEnabled val="1"/>
        </dgm:presLayoutVars>
      </dgm:prSet>
      <dgm:spPr/>
    </dgm:pt>
    <dgm:pt modelId="{666A33BE-6BC0-4E45-843B-D32149AE7072}" type="pres">
      <dgm:prSet presAssocID="{F33FA228-887D-DE4C-801C-D88EE118876E}" presName="sibTrans" presStyleCnt="0"/>
      <dgm:spPr/>
    </dgm:pt>
    <dgm:pt modelId="{B0623C5A-E3A1-3343-B299-CBA3F08EFC8C}" type="pres">
      <dgm:prSet presAssocID="{619730CE-76ED-DB47-9B90-0B9785C56B40}" presName="node" presStyleLbl="node1" presStyleIdx="3" presStyleCnt="7">
        <dgm:presLayoutVars>
          <dgm:bulletEnabled val="1"/>
        </dgm:presLayoutVars>
      </dgm:prSet>
      <dgm:spPr/>
    </dgm:pt>
    <dgm:pt modelId="{90EFE230-D93B-B84E-A6EF-F3314739DF4B}" type="pres">
      <dgm:prSet presAssocID="{D8E335DC-8D61-D74C-877E-DE86458E4047}" presName="sibTrans" presStyleCnt="0"/>
      <dgm:spPr/>
    </dgm:pt>
    <dgm:pt modelId="{5540D5D9-198B-8C45-8676-D976A0162979}" type="pres">
      <dgm:prSet presAssocID="{01EF6E6D-0C14-2C45-9551-DDFC5FA85966}" presName="node" presStyleLbl="node1" presStyleIdx="4" presStyleCnt="7">
        <dgm:presLayoutVars>
          <dgm:bulletEnabled val="1"/>
        </dgm:presLayoutVars>
      </dgm:prSet>
      <dgm:spPr/>
    </dgm:pt>
    <dgm:pt modelId="{4905B4C9-D0F8-3744-B0C4-ACE25757DC85}" type="pres">
      <dgm:prSet presAssocID="{E81994DB-FAB3-6247-A669-686D69F0D0B2}" presName="sibTrans" presStyleCnt="0"/>
      <dgm:spPr/>
    </dgm:pt>
    <dgm:pt modelId="{075C7137-3CE1-F947-AE80-8A07137B8EE9}" type="pres">
      <dgm:prSet presAssocID="{54AFB16C-4DA1-B544-8C44-6EAF85C1C2B7}" presName="node" presStyleLbl="node1" presStyleIdx="5" presStyleCnt="7">
        <dgm:presLayoutVars>
          <dgm:bulletEnabled val="1"/>
        </dgm:presLayoutVars>
      </dgm:prSet>
      <dgm:spPr/>
    </dgm:pt>
    <dgm:pt modelId="{3C397675-5153-C844-A522-77C757864E82}" type="pres">
      <dgm:prSet presAssocID="{3C517CA5-5ACD-634D-9D70-16B7CE68C7D9}" presName="sibTrans" presStyleCnt="0"/>
      <dgm:spPr/>
    </dgm:pt>
    <dgm:pt modelId="{396BD26F-D03E-474F-908E-96650DBDB3FA}" type="pres">
      <dgm:prSet presAssocID="{353C1F25-3C58-CA46-82A3-58DF873E42A2}" presName="node" presStyleLbl="node1" presStyleIdx="6" presStyleCnt="7">
        <dgm:presLayoutVars>
          <dgm:bulletEnabled val="1"/>
        </dgm:presLayoutVars>
      </dgm:prSet>
      <dgm:spPr/>
    </dgm:pt>
  </dgm:ptLst>
  <dgm:cxnLst>
    <dgm:cxn modelId="{CB7B750C-8397-1E40-911E-EF32B5D593F4}" type="presOf" srcId="{F7ECE13D-6914-3C40-9220-8E265106AC49}" destId="{C91EC5B9-05F7-404F-9D39-DCCC09D258D7}" srcOrd="0" destOrd="0" presId="urn:microsoft.com/office/officeart/2005/8/layout/default"/>
    <dgm:cxn modelId="{CC2FA913-B50A-C341-9593-6CD520F67913}" srcId="{DF0007A4-5E19-7348-88EF-D3CBA8A01464}" destId="{01EF6E6D-0C14-2C45-9551-DDFC5FA85966}" srcOrd="4" destOrd="0" parTransId="{1664E25E-46D0-B746-8A45-D77E14B80062}" sibTransId="{E81994DB-FAB3-6247-A669-686D69F0D0B2}"/>
    <dgm:cxn modelId="{1D619614-B2BF-5D4C-A8D2-98DCEA6C64ED}" srcId="{DF0007A4-5E19-7348-88EF-D3CBA8A01464}" destId="{619730CE-76ED-DB47-9B90-0B9785C56B40}" srcOrd="3" destOrd="0" parTransId="{792B626C-B198-CA4B-8955-C7A4E1EA81E8}" sibTransId="{D8E335DC-8D61-D74C-877E-DE86458E4047}"/>
    <dgm:cxn modelId="{BB516825-813D-CB41-A967-900947810553}" srcId="{DF0007A4-5E19-7348-88EF-D3CBA8A01464}" destId="{AD9D3447-2A4C-AD4E-AE62-92F83AB37E6A}" srcOrd="0" destOrd="0" parTransId="{59E95932-2CDE-1A43-B76F-2CF52BA310CA}" sibTransId="{59AC9E24-7C11-234F-BE39-40008F35B1D1}"/>
    <dgm:cxn modelId="{F3CE5827-432C-C74C-920D-25A86DC1715D}" type="presOf" srcId="{619730CE-76ED-DB47-9B90-0B9785C56B40}" destId="{B0623C5A-E3A1-3343-B299-CBA3F08EFC8C}" srcOrd="0" destOrd="0" presId="urn:microsoft.com/office/officeart/2005/8/layout/default"/>
    <dgm:cxn modelId="{E0765B81-6812-AA44-B1C3-53455DA673CA}" type="presOf" srcId="{AD9D3447-2A4C-AD4E-AE62-92F83AB37E6A}" destId="{F2F54B84-225E-F74C-8282-468A11A35EC4}" srcOrd="0" destOrd="0" presId="urn:microsoft.com/office/officeart/2005/8/layout/default"/>
    <dgm:cxn modelId="{851F2282-3020-A741-9C97-7F342FD95A48}" srcId="{DF0007A4-5E19-7348-88EF-D3CBA8A01464}" destId="{353C1F25-3C58-CA46-82A3-58DF873E42A2}" srcOrd="6" destOrd="0" parTransId="{21EB6108-C1F2-4348-A14D-DE713693C523}" sibTransId="{2F3F7D4B-33AB-3D4D-AD98-26890DADDA68}"/>
    <dgm:cxn modelId="{59A36982-A097-D94B-BE59-707736BB3955}" type="presOf" srcId="{54AFB16C-4DA1-B544-8C44-6EAF85C1C2B7}" destId="{075C7137-3CE1-F947-AE80-8A07137B8EE9}" srcOrd="0" destOrd="0" presId="urn:microsoft.com/office/officeart/2005/8/layout/default"/>
    <dgm:cxn modelId="{26DFEF83-6FE1-514E-B5AB-AD18D7F3C3BF}" srcId="{DF0007A4-5E19-7348-88EF-D3CBA8A01464}" destId="{F7ECE13D-6914-3C40-9220-8E265106AC49}" srcOrd="2" destOrd="0" parTransId="{1301DA9C-4F1B-AE43-9EA3-32368AEB17B0}" sibTransId="{F33FA228-887D-DE4C-801C-D88EE118876E}"/>
    <dgm:cxn modelId="{25F638B0-9FF5-D643-ACC5-921FBF314999}" srcId="{DF0007A4-5E19-7348-88EF-D3CBA8A01464}" destId="{54AFB16C-4DA1-B544-8C44-6EAF85C1C2B7}" srcOrd="5" destOrd="0" parTransId="{885143BE-4D44-0240-BA5D-F65349CCD480}" sibTransId="{3C517CA5-5ACD-634D-9D70-16B7CE68C7D9}"/>
    <dgm:cxn modelId="{3D22DFD6-D6F0-6A4F-BDB6-E9BFB0E59219}" type="presOf" srcId="{B493C34F-6A43-DF4C-AD62-029D49B035B4}" destId="{2E249EF7-D030-2D40-A083-3A8D82045557}" srcOrd="0" destOrd="0" presId="urn:microsoft.com/office/officeart/2005/8/layout/default"/>
    <dgm:cxn modelId="{C8D19CD8-7F54-0844-B1A9-0A69119ECB47}" type="presOf" srcId="{01EF6E6D-0C14-2C45-9551-DDFC5FA85966}" destId="{5540D5D9-198B-8C45-8676-D976A0162979}" srcOrd="0" destOrd="0" presId="urn:microsoft.com/office/officeart/2005/8/layout/default"/>
    <dgm:cxn modelId="{9FC04ADB-773F-CD4E-84A0-0DEFAFEEB4EB}" type="presOf" srcId="{353C1F25-3C58-CA46-82A3-58DF873E42A2}" destId="{396BD26F-D03E-474F-908E-96650DBDB3FA}" srcOrd="0" destOrd="0" presId="urn:microsoft.com/office/officeart/2005/8/layout/default"/>
    <dgm:cxn modelId="{3A37F0FB-239D-BA4F-8794-B48C8DCC1AA8}" srcId="{DF0007A4-5E19-7348-88EF-D3CBA8A01464}" destId="{B493C34F-6A43-DF4C-AD62-029D49B035B4}" srcOrd="1" destOrd="0" parTransId="{AB93E8C9-37C5-2B4C-B595-3ED82F2CA6DB}" sibTransId="{134D89F7-581D-FF40-9346-61E88253B1F3}"/>
    <dgm:cxn modelId="{142A5DFC-1E74-1144-A2E3-65DC014B968B}" type="presOf" srcId="{DF0007A4-5E19-7348-88EF-D3CBA8A01464}" destId="{77940ED2-B2F1-324A-BCA1-3C5FBACB55B0}" srcOrd="0" destOrd="0" presId="urn:microsoft.com/office/officeart/2005/8/layout/default"/>
    <dgm:cxn modelId="{B866EE95-4C89-FD44-99D3-1AD2C66C194C}" type="presParOf" srcId="{77940ED2-B2F1-324A-BCA1-3C5FBACB55B0}" destId="{F2F54B84-225E-F74C-8282-468A11A35EC4}" srcOrd="0" destOrd="0" presId="urn:microsoft.com/office/officeart/2005/8/layout/default"/>
    <dgm:cxn modelId="{D6392FB5-F013-5E49-893D-717979D522E5}" type="presParOf" srcId="{77940ED2-B2F1-324A-BCA1-3C5FBACB55B0}" destId="{1AFD6E50-A554-6E4B-A08A-CA40BEAADEBF}" srcOrd="1" destOrd="0" presId="urn:microsoft.com/office/officeart/2005/8/layout/default"/>
    <dgm:cxn modelId="{6F5799BF-0A87-2648-96A0-41F56FDA3747}" type="presParOf" srcId="{77940ED2-B2F1-324A-BCA1-3C5FBACB55B0}" destId="{2E249EF7-D030-2D40-A083-3A8D82045557}" srcOrd="2" destOrd="0" presId="urn:microsoft.com/office/officeart/2005/8/layout/default"/>
    <dgm:cxn modelId="{39CAC2EB-536E-7548-BE4B-237883C0EE0B}" type="presParOf" srcId="{77940ED2-B2F1-324A-BCA1-3C5FBACB55B0}" destId="{D0EE4B6A-4BE6-6B43-8B48-83B5564F2A25}" srcOrd="3" destOrd="0" presId="urn:microsoft.com/office/officeart/2005/8/layout/default"/>
    <dgm:cxn modelId="{044B7C11-1584-0F49-9CD5-C71802816E7B}" type="presParOf" srcId="{77940ED2-B2F1-324A-BCA1-3C5FBACB55B0}" destId="{C91EC5B9-05F7-404F-9D39-DCCC09D258D7}" srcOrd="4" destOrd="0" presId="urn:microsoft.com/office/officeart/2005/8/layout/default"/>
    <dgm:cxn modelId="{90D4A086-A450-144A-9070-674071FB11BA}" type="presParOf" srcId="{77940ED2-B2F1-324A-BCA1-3C5FBACB55B0}" destId="{666A33BE-6BC0-4E45-843B-D32149AE7072}" srcOrd="5" destOrd="0" presId="urn:microsoft.com/office/officeart/2005/8/layout/default"/>
    <dgm:cxn modelId="{ED696296-F52B-4749-A387-7139DCEBF44B}" type="presParOf" srcId="{77940ED2-B2F1-324A-BCA1-3C5FBACB55B0}" destId="{B0623C5A-E3A1-3343-B299-CBA3F08EFC8C}" srcOrd="6" destOrd="0" presId="urn:microsoft.com/office/officeart/2005/8/layout/default"/>
    <dgm:cxn modelId="{F2829187-275D-A04D-97E1-CF39E2C69D3C}" type="presParOf" srcId="{77940ED2-B2F1-324A-BCA1-3C5FBACB55B0}" destId="{90EFE230-D93B-B84E-A6EF-F3314739DF4B}" srcOrd="7" destOrd="0" presId="urn:microsoft.com/office/officeart/2005/8/layout/default"/>
    <dgm:cxn modelId="{6CCF235B-C869-5A4F-B4F0-BFCC49E450AE}" type="presParOf" srcId="{77940ED2-B2F1-324A-BCA1-3C5FBACB55B0}" destId="{5540D5D9-198B-8C45-8676-D976A0162979}" srcOrd="8" destOrd="0" presId="urn:microsoft.com/office/officeart/2005/8/layout/default"/>
    <dgm:cxn modelId="{BFED202F-0219-EC49-909E-4E22E4359F30}" type="presParOf" srcId="{77940ED2-B2F1-324A-BCA1-3C5FBACB55B0}" destId="{4905B4C9-D0F8-3744-B0C4-ACE25757DC85}" srcOrd="9" destOrd="0" presId="urn:microsoft.com/office/officeart/2005/8/layout/default"/>
    <dgm:cxn modelId="{E43B482B-C210-144A-B1D3-E0D26C4CC10A}" type="presParOf" srcId="{77940ED2-B2F1-324A-BCA1-3C5FBACB55B0}" destId="{075C7137-3CE1-F947-AE80-8A07137B8EE9}" srcOrd="10" destOrd="0" presId="urn:microsoft.com/office/officeart/2005/8/layout/default"/>
    <dgm:cxn modelId="{FF007D2D-CA49-914E-AD97-680AA114D0ED}" type="presParOf" srcId="{77940ED2-B2F1-324A-BCA1-3C5FBACB55B0}" destId="{3C397675-5153-C844-A522-77C757864E82}" srcOrd="11" destOrd="0" presId="urn:microsoft.com/office/officeart/2005/8/layout/default"/>
    <dgm:cxn modelId="{7A8A0B69-BA2E-2644-B25B-7899F76AE640}" type="presParOf" srcId="{77940ED2-B2F1-324A-BCA1-3C5FBACB55B0}" destId="{396BD26F-D03E-474F-908E-96650DBDB3FA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F54B84-225E-F74C-8282-468A11A35EC4}">
      <dsp:nvSpPr>
        <dsp:cNvPr id="0" name=""/>
        <dsp:cNvSpPr/>
      </dsp:nvSpPr>
      <dsp:spPr>
        <a:xfrm>
          <a:off x="2381" y="359276"/>
          <a:ext cx="1889124" cy="11334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Intended Use</a:t>
          </a:r>
          <a:endParaRPr lang="en-US" sz="1700" kern="1200" dirty="0"/>
        </a:p>
      </dsp:txBody>
      <dsp:txXfrm>
        <a:off x="2381" y="359276"/>
        <a:ext cx="1889124" cy="1133474"/>
      </dsp:txXfrm>
    </dsp:sp>
    <dsp:sp modelId="{2E249EF7-D030-2D40-A083-3A8D82045557}">
      <dsp:nvSpPr>
        <dsp:cNvPr id="0" name=""/>
        <dsp:cNvSpPr/>
      </dsp:nvSpPr>
      <dsp:spPr>
        <a:xfrm>
          <a:off x="2080418" y="359276"/>
          <a:ext cx="1889124" cy="1133474"/>
        </a:xfrm>
        <a:prstGeom prst="rect">
          <a:avLst/>
        </a:prstGeom>
        <a:solidFill>
          <a:schemeClr val="accent2">
            <a:hueOff val="1027216"/>
            <a:satOff val="0"/>
            <a:lumOff val="31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Beneficial Effects</a:t>
          </a:r>
          <a:endParaRPr lang="en-US" sz="1700" b="1" kern="1200" dirty="0"/>
        </a:p>
      </dsp:txBody>
      <dsp:txXfrm>
        <a:off x="2080418" y="359276"/>
        <a:ext cx="1889124" cy="1133474"/>
      </dsp:txXfrm>
    </dsp:sp>
    <dsp:sp modelId="{C91EC5B9-05F7-404F-9D39-DCCC09D258D7}">
      <dsp:nvSpPr>
        <dsp:cNvPr id="0" name=""/>
        <dsp:cNvSpPr/>
      </dsp:nvSpPr>
      <dsp:spPr>
        <a:xfrm>
          <a:off x="4158456" y="359276"/>
          <a:ext cx="1889124" cy="1133474"/>
        </a:xfrm>
        <a:prstGeom prst="rect">
          <a:avLst/>
        </a:prstGeom>
        <a:solidFill>
          <a:schemeClr val="accent2">
            <a:hueOff val="2054433"/>
            <a:satOff val="0"/>
            <a:lumOff val="62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Harmful Effects</a:t>
          </a:r>
          <a:endParaRPr lang="en-US" sz="1700" b="1" kern="1200" dirty="0"/>
        </a:p>
      </dsp:txBody>
      <dsp:txXfrm>
        <a:off x="4158456" y="359276"/>
        <a:ext cx="1889124" cy="1133474"/>
      </dsp:txXfrm>
    </dsp:sp>
    <dsp:sp modelId="{B0623C5A-E3A1-3343-B299-CBA3F08EFC8C}">
      <dsp:nvSpPr>
        <dsp:cNvPr id="0" name=""/>
        <dsp:cNvSpPr/>
      </dsp:nvSpPr>
      <dsp:spPr>
        <a:xfrm>
          <a:off x="6236493" y="359276"/>
          <a:ext cx="1889124" cy="1133474"/>
        </a:xfrm>
        <a:prstGeom prst="rect">
          <a:avLst/>
        </a:prstGeom>
        <a:solidFill>
          <a:schemeClr val="accent2">
            <a:hueOff val="3081649"/>
            <a:satOff val="0"/>
            <a:lumOff val="9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Data Use &amp; Generation</a:t>
          </a:r>
        </a:p>
      </dsp:txBody>
      <dsp:txXfrm>
        <a:off x="6236493" y="359276"/>
        <a:ext cx="1889124" cy="1133474"/>
      </dsp:txXfrm>
    </dsp:sp>
    <dsp:sp modelId="{5540D5D9-198B-8C45-8676-D976A0162979}">
      <dsp:nvSpPr>
        <dsp:cNvPr id="0" name=""/>
        <dsp:cNvSpPr/>
      </dsp:nvSpPr>
      <dsp:spPr>
        <a:xfrm>
          <a:off x="1041400" y="1681664"/>
          <a:ext cx="1889124" cy="1133474"/>
        </a:xfrm>
        <a:prstGeom prst="rect">
          <a:avLst/>
        </a:prstGeom>
        <a:solidFill>
          <a:schemeClr val="accent2">
            <a:hueOff val="4108866"/>
            <a:satOff val="0"/>
            <a:lumOff val="124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Accessibility Issues</a:t>
          </a:r>
          <a:endParaRPr lang="en-US" sz="1700" b="1" kern="1200" dirty="0"/>
        </a:p>
      </dsp:txBody>
      <dsp:txXfrm>
        <a:off x="1041400" y="1681664"/>
        <a:ext cx="1889124" cy="1133474"/>
      </dsp:txXfrm>
    </dsp:sp>
    <dsp:sp modelId="{075C7137-3CE1-F947-AE80-8A07137B8EE9}">
      <dsp:nvSpPr>
        <dsp:cNvPr id="0" name=""/>
        <dsp:cNvSpPr/>
      </dsp:nvSpPr>
      <dsp:spPr>
        <a:xfrm>
          <a:off x="3119437" y="1681664"/>
          <a:ext cx="1889124" cy="1133474"/>
        </a:xfrm>
        <a:prstGeom prst="rect">
          <a:avLst/>
        </a:prstGeom>
        <a:solidFill>
          <a:schemeClr val="accent2">
            <a:hueOff val="5136081"/>
            <a:satOff val="0"/>
            <a:lumOff val="155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Bias Issues</a:t>
          </a:r>
          <a:endParaRPr lang="en-US" sz="1700" b="1" kern="1200" dirty="0"/>
        </a:p>
      </dsp:txBody>
      <dsp:txXfrm>
        <a:off x="3119437" y="1681664"/>
        <a:ext cx="1889124" cy="1133474"/>
      </dsp:txXfrm>
    </dsp:sp>
    <dsp:sp modelId="{396BD26F-D03E-474F-908E-96650DBDB3FA}">
      <dsp:nvSpPr>
        <dsp:cNvPr id="0" name=""/>
        <dsp:cNvSpPr/>
      </dsp:nvSpPr>
      <dsp:spPr>
        <a:xfrm>
          <a:off x="5197475" y="1681664"/>
          <a:ext cx="1889124" cy="1133474"/>
        </a:xfrm>
        <a:prstGeom prst="rect">
          <a:avLst/>
        </a:prstGeom>
        <a:solidFill>
          <a:schemeClr val="accent2">
            <a:hueOff val="6163298"/>
            <a:satOff val="0"/>
            <a:lumOff val="1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Privacy/Security Concerns</a:t>
          </a:r>
          <a:endParaRPr lang="en-US" sz="1700" b="1" kern="1200" dirty="0"/>
        </a:p>
      </dsp:txBody>
      <dsp:txXfrm>
        <a:off x="5197475" y="1681664"/>
        <a:ext cx="1889124" cy="11334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0E99E25-5B65-D93A-3010-8B947D67E6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AEB28A-33CC-6CF5-1214-F2C3205F67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88634-FBA9-41D6-8B35-EE3A7D816B7C}" type="datetimeFigureOut">
              <a:rPr lang="en-US" smtClean="0"/>
              <a:t>4/12/2024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D63414-6160-FF79-B3F6-CD615625C8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83E93F-BDEC-C5F7-2553-8324882C41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C78D2-97D1-4B37-BDD1-08A09BD4CA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35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4/12/2024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96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### Snapchat</a:t>
            </a:r>
          </a:p>
          <a:p>
            <a:endParaRPr lang="en-US" dirty="0"/>
          </a:p>
          <a:p>
            <a:r>
              <a:rPr lang="en-US" dirty="0"/>
              <a:t>#### Intended Use of the Computing Innovation</a:t>
            </a:r>
          </a:p>
          <a:p>
            <a:r>
              <a:rPr lang="en-US" dirty="0"/>
              <a:t>- Snapchat is designed as a social media application that enables users to share ephemeral photos and videos, communicate through short-lived messages, and explore content from friends and media outlets.</a:t>
            </a:r>
          </a:p>
          <a:p>
            <a:endParaRPr lang="en-US" dirty="0"/>
          </a:p>
          <a:p>
            <a:r>
              <a:rPr lang="en-US" dirty="0"/>
              <a:t>#### Two Beneficial Effects</a:t>
            </a:r>
          </a:p>
          <a:p>
            <a:r>
              <a:rPr lang="en-US" dirty="0"/>
              <a:t>- **Enhances Social Interaction**: Snapchat provides a playful and dynamic way for users to communicate, enhancing social bonds through shared experiences, even when physically apart.</a:t>
            </a:r>
          </a:p>
          <a:p>
            <a:r>
              <a:rPr lang="en-US" dirty="0"/>
              <a:t>- **Promotes Creativity**: With various filters, lenses, and editing tools, Snapchat encourages users to express themselves creatively, impacting cultural trends and digital content creation.</a:t>
            </a:r>
          </a:p>
          <a:p>
            <a:endParaRPr lang="en-US" dirty="0"/>
          </a:p>
          <a:p>
            <a:r>
              <a:rPr lang="en-US" dirty="0"/>
              <a:t>#### Two Harmful Effects</a:t>
            </a:r>
          </a:p>
          <a:p>
            <a:r>
              <a:rPr lang="en-US" dirty="0"/>
              <a:t>- **Privacy Concerns**: Despite the ephemeral nature of content, there is a risk of private messages or images being saved or shared without consent, potentially leading to privacy violations.</a:t>
            </a:r>
          </a:p>
          <a:p>
            <a:r>
              <a:rPr lang="en-US" dirty="0"/>
              <a:t>- **Mental Health Impact**: The pressure to present an idealized version of one's life, fear of missing out (FOMO), and constant engagement can contribute to stress, anxiety, and negative body image among users.</a:t>
            </a:r>
          </a:p>
          <a:p>
            <a:endParaRPr lang="en-US" dirty="0"/>
          </a:p>
          <a:p>
            <a:r>
              <a:rPr lang="en-US" dirty="0"/>
              <a:t>#### How Does Your Computing Innovation Use Data? What Are the Inputs and Outputs?</a:t>
            </a:r>
          </a:p>
          <a:p>
            <a:r>
              <a:rPr lang="en-US" dirty="0"/>
              <a:t>- **Inputs**: User-generated content (photos, videos), personal information (for account creation), and user interactions (messages, views, likes).</a:t>
            </a:r>
          </a:p>
          <a:p>
            <a:r>
              <a:rPr lang="en-US" dirty="0"/>
              <a:t>- **Outputs**: Personalized content feeds, friend suggestions, targeted advertising based on user activity and preferences, and augmented reality experiences through filters and lenses.</a:t>
            </a:r>
          </a:p>
          <a:p>
            <a:endParaRPr lang="en-US" dirty="0"/>
          </a:p>
          <a:p>
            <a:r>
              <a:rPr lang="en-US" dirty="0"/>
              <a:t>#### Accessibility and/or Bias Issues</a:t>
            </a:r>
          </a:p>
          <a:p>
            <a:r>
              <a:rPr lang="en-US" dirty="0"/>
              <a:t>- **Accessibility Issues**: Users with certain disabilities may find navigating the app or engaging with content challenging due to the visual and interactive nature of the platform.</a:t>
            </a:r>
          </a:p>
          <a:p>
            <a:r>
              <a:rPr lang="en-US" dirty="0"/>
              <a:t>- **Bias**: The algorithms that curate content and ads can inadvertently reinforce biases, leading to a lack of diversity in the content presented to users or biased ad targeting.</a:t>
            </a:r>
          </a:p>
          <a:p>
            <a:endParaRPr lang="en-US" dirty="0"/>
          </a:p>
          <a:p>
            <a:r>
              <a:rPr lang="en-US" dirty="0"/>
              <a:t>#### Privacy or Security Concerns</a:t>
            </a:r>
          </a:p>
          <a:p>
            <a:r>
              <a:rPr lang="en-US" dirty="0"/>
              <a:t>- **Privacy Concerns**: There are concerns regarding the collection, storage, and potential misuse of personal data, including location information and personal preferences.</a:t>
            </a:r>
          </a:p>
          <a:p>
            <a:r>
              <a:rPr lang="en-US" dirty="0"/>
              <a:t>- **Security Concerns**: As with any digital platform, there is a risk of data breaches or unauthorized access to user accounts, compromising personal information and private communications.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42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61510" y="2744546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544" y="614202"/>
            <a:ext cx="5918072" cy="2276856"/>
          </a:xfrm>
        </p:spPr>
        <p:txBody>
          <a:bodyPr lIns="0" tIns="0" rIns="0" bIns="0" anchor="b"/>
          <a:lstStyle>
            <a:lvl1pPr algn="r">
              <a:lnSpc>
                <a:spcPts val="4000"/>
              </a:lnSpc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738AB3-8054-6E21-C34C-36AF3A31AC4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tIns="914400" anchor="t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D1B85-4BEF-C1C1-5619-B82E9E44A9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6548" y="3161752"/>
            <a:ext cx="5918068" cy="3144965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3pPr>
            <a:lvl4pPr marL="13716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52402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9872E9-2F0D-2FEB-0974-F0BBBC5E033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238999" y="6356350"/>
            <a:ext cx="379561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386775"/>
            <a:ext cx="8311102" cy="3080335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9670435">
            <a:off x="7632743" y="794953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01D87F51-D69B-9038-0566-4FDC355AB6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7587" y="411831"/>
            <a:ext cx="3521337" cy="3521344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51239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640080"/>
            <a:ext cx="10302240" cy="1852046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588447"/>
            <a:ext cx="7853678" cy="726645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7659974" y="445645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5DDB7824-50BA-B12F-AD49-CA8953CA3A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536252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52645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640080"/>
            <a:ext cx="7498080" cy="1280160"/>
          </a:xfrm>
        </p:spPr>
        <p:txBody>
          <a:bodyPr lIns="0" tIns="0" rIns="0" bIns="0" anchor="b" anchorCtr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2376"/>
            <a:ext cx="520991" cy="517379"/>
          </a:xfrm>
        </p:spPr>
        <p:txBody>
          <a:bodyPr anchor="t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7615" y="895646"/>
            <a:ext cx="1956925" cy="195692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" anchor="t" anchorCtr="0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194560"/>
            <a:ext cx="7498080" cy="402336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defRPr sz="1600"/>
            </a:lvl2pPr>
            <a:lvl3pPr marL="457200">
              <a:defRPr sz="1400"/>
            </a:lvl3pPr>
            <a:lvl4pPr marL="685800">
              <a:defRPr sz="1200"/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8B5E78-A531-681D-1312-F21B52D0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70685" y="620661"/>
            <a:ext cx="403448" cy="381782"/>
            <a:chOff x="10969280" y="1780012"/>
            <a:chExt cx="403448" cy="381782"/>
          </a:xfrm>
        </p:grpSpPr>
        <p:sp>
          <p:nvSpPr>
            <p:cNvPr id="17" name="Graphic 10">
              <a:extLst>
                <a:ext uri="{FF2B5EF4-FFF2-40B4-BE49-F238E27FC236}">
                  <a16:creationId xmlns:a16="http://schemas.microsoft.com/office/drawing/2014/main" id="{AAD06B87-D9B2-4F94-B734-A8F039A20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81590" y="2070656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Graphic 11">
              <a:extLst>
                <a:ext uri="{FF2B5EF4-FFF2-40B4-BE49-F238E27FC236}">
                  <a16:creationId xmlns:a16="http://schemas.microsoft.com/office/drawing/2014/main" id="{BB13A13C-36EA-4B13-9175-C5FE95B34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969280" y="1780012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5189CAD3-7011-6481-11F8-05B5CB106F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7CB27F-7A56-A747-A4D6-5627C2463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Subtitle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3383280"/>
            <a:ext cx="10302240" cy="1852046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966886"/>
            <a:ext cx="10302237" cy="397191"/>
          </a:xfr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97692" y="62029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912362-D30D-7B0B-BA94-0993B1EBC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2775857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64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85800"/>
            <a:ext cx="9137012" cy="1280160"/>
          </a:xfrm>
        </p:spPr>
        <p:txBody>
          <a:bodyPr lIns="0" tIns="0" rIns="0" bIns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F91A5DB-A2CA-1D70-9A06-3869A288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2327440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23402" y="2327441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D6A69CF-70D6-AB12-CD8B-FD75B7EE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EFE408-BFE1-16DC-F7C6-47F55C171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992" y="0"/>
            <a:ext cx="5779008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572" y="685800"/>
            <a:ext cx="4754880" cy="567055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C0ED5DD-6381-0FFD-7B45-D21179A3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F042E432-AE48-385B-DEA1-32129394CE7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279526" y="1533524"/>
            <a:ext cx="4663440" cy="1895475"/>
          </a:xfrm>
        </p:spPr>
        <p:txBody>
          <a:bodyPr lIns="0" tIns="0" rIns="0" bIns="0" anchor="t" anchorCtr="0">
            <a:noAutofit/>
          </a:bodyPr>
          <a:lstStyle>
            <a:lvl1pPr marL="342900" indent="-512064">
              <a:spcBef>
                <a:spcPts val="1000"/>
              </a:spcBef>
              <a:buFont typeface="+mj-lt"/>
              <a:buAutoNum type="arabicPeriod"/>
              <a:defRPr sz="1800"/>
            </a:lvl1pPr>
            <a:lvl2pPr marL="1028700" indent="-342900">
              <a:spcBef>
                <a:spcPts val="1200"/>
              </a:spcBef>
              <a:buFont typeface="+mj-lt"/>
              <a:buAutoNum type="alphaLcPeriod"/>
              <a:defRPr sz="1800"/>
            </a:lvl2pPr>
            <a:lvl3pPr marL="1257300" indent="-342900">
              <a:spcBef>
                <a:spcPts val="1200"/>
              </a:spcBef>
              <a:buFont typeface="+mj-lt"/>
              <a:buAutoNum type="arabicParenR"/>
              <a:defRPr sz="1800"/>
            </a:lvl3pPr>
            <a:lvl4pPr marL="1714500" indent="-342900">
              <a:spcBef>
                <a:spcPts val="1200"/>
              </a:spcBef>
              <a:buFont typeface="+mj-lt"/>
              <a:buAutoNum type="alphaLcParenR"/>
              <a:defRPr sz="1800"/>
            </a:lvl4pPr>
            <a:lvl5pPr marL="2228850" indent="-400050">
              <a:spcBef>
                <a:spcPts val="1200"/>
              </a:spcBef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F111B2E-0535-57E2-FE92-620F9307A9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80160" y="3482974"/>
            <a:ext cx="4663440" cy="1190033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spcBef>
                <a:spcPts val="1200"/>
              </a:spcBef>
              <a:buNone/>
              <a:defRPr sz="1600"/>
            </a:lvl2pPr>
            <a:lvl3pPr marL="914400" indent="0">
              <a:spcBef>
                <a:spcPts val="1200"/>
              </a:spcBef>
              <a:buNone/>
              <a:defRPr sz="1400"/>
            </a:lvl3pPr>
            <a:lvl4pPr marL="1371600" indent="0">
              <a:spcBef>
                <a:spcPts val="1200"/>
              </a:spcBef>
              <a:buNone/>
              <a:defRPr sz="1200"/>
            </a:lvl4pPr>
            <a:lvl5pPr marL="1828800" indent="0">
              <a:spcBef>
                <a:spcPts val="120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1280160" y="4692058"/>
            <a:ext cx="4663440" cy="1584918"/>
          </a:xfrm>
        </p:spPr>
        <p:txBody>
          <a:bodyPr lIns="0" tIns="0" rIns="0" bIns="0" anchor="t" anchorCtr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600"/>
            </a:lvl2pPr>
            <a:lvl3pPr>
              <a:spcBef>
                <a:spcPts val="1200"/>
              </a:spcBef>
              <a:defRPr sz="1400"/>
            </a:lvl3pPr>
            <a:lvl4pPr>
              <a:spcBef>
                <a:spcPts val="1200"/>
              </a:spcBef>
              <a:defRPr sz="1200"/>
            </a:lvl4pPr>
            <a:lvl5pPr>
              <a:spcBef>
                <a:spcPts val="1200"/>
              </a:spcBef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4C23E1A-9E5E-DA12-8E11-83F48676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3FE6E42-6A8F-C459-87EE-E2A5BAFA8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320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lIns="0" tIns="0" rIns="0" bIns="0" anchor="ctr" anchorCtr="0"/>
          <a:lstStyle>
            <a:lvl1pPr algn="l">
              <a:lnSpc>
                <a:spcPts val="4000"/>
              </a:lnSpc>
              <a:spcBef>
                <a:spcPts val="1000"/>
              </a:spcBef>
              <a:defRPr sz="4000" b="1" i="0" cap="all" spc="0" baseline="0"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B40175-FA51-DA14-A5B2-CD06DE6EC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777067"/>
            <a:ext cx="4663440" cy="355058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lnSpc>
                <a:spcPct val="110000"/>
              </a:lnSpc>
              <a:defRPr sz="1600"/>
            </a:lvl2pPr>
            <a:lvl3pPr marL="457200">
              <a:lnSpc>
                <a:spcPct val="110000"/>
              </a:lnSpc>
              <a:defRPr sz="1400"/>
            </a:lvl3pPr>
            <a:lvl4pPr marL="685800">
              <a:lnSpc>
                <a:spcPct val="110000"/>
              </a:lnSpc>
              <a:defRPr sz="1200"/>
            </a:lvl4pPr>
            <a:lvl5pPr marL="914400">
              <a:lnSpc>
                <a:spcPct val="11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089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95553" y="301752"/>
            <a:ext cx="5221224" cy="6263640"/>
          </a:xfrm>
        </p:spPr>
        <p:txBody>
          <a:bodyPr tIns="914400" anchor="t" anchorCtr="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7A4AE671-C203-0370-2888-FC8F7D444D1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434825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792BFA8-57AD-0B5C-2534-1E862B58D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5127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807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59" y="640080"/>
            <a:ext cx="4815836" cy="210312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183E8BD-29F0-8F9F-FC7D-73F8067BCD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C983CA3-739C-6C20-AFE0-0997370354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31427" y="640080"/>
            <a:ext cx="5122889" cy="2103120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tx1"/>
                </a:solidFill>
              </a:defRPr>
            </a:lvl1pPr>
            <a:lvl2pPr marL="228600">
              <a:lnSpc>
                <a:spcPct val="100000"/>
              </a:lnSpc>
              <a:defRPr sz="1600">
                <a:solidFill>
                  <a:schemeClr val="tx1"/>
                </a:solidFill>
              </a:defRPr>
            </a:lvl2pPr>
            <a:lvl3pPr marL="457200">
              <a:lnSpc>
                <a:spcPct val="100000"/>
              </a:lnSpc>
              <a:defRPr sz="1400">
                <a:solidFill>
                  <a:schemeClr val="tx1"/>
                </a:solidFill>
              </a:defRPr>
            </a:lvl3pPr>
            <a:lvl4pPr marL="685800">
              <a:lnSpc>
                <a:spcPct val="100000"/>
              </a:lnSpc>
              <a:defRPr sz="12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C9F29C-BBE9-AFB4-AFC6-30BCA4EB2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C4D286-C480-B4CF-4406-CACC323F9FA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280160" y="3017520"/>
            <a:ext cx="10374152" cy="3208866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BEE2817-4518-D59A-BD13-29A3D4FE64F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39516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90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9" y="4970638"/>
            <a:ext cx="9144000" cy="1280160"/>
          </a:xfrm>
        </p:spPr>
        <p:txBody>
          <a:bodyPr lIns="0" tIns="0" rIns="0" bIns="0" anchor="b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F0626849-9D2D-3C95-8C10-FA8F325F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685800"/>
            <a:ext cx="4937760" cy="402336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>
              <a:spcBef>
                <a:spcPts val="1200"/>
              </a:spcBef>
              <a:defRPr sz="1800"/>
            </a:lvl2pPr>
            <a:lvl3pPr marL="914400">
              <a:spcBef>
                <a:spcPts val="1200"/>
              </a:spcBef>
              <a:defRPr sz="1800"/>
            </a:lvl3pPr>
            <a:lvl4pPr marL="1371600">
              <a:spcBef>
                <a:spcPts val="1200"/>
              </a:spcBef>
              <a:defRPr sz="1800"/>
            </a:lvl4pPr>
            <a:lvl5pPr marL="18288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04755" y="685800"/>
            <a:ext cx="4937760" cy="4023360"/>
          </a:xfrm>
        </p:spPr>
        <p:txBody>
          <a:bodyPr lIns="0" tIns="0" rIns="0" bIns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8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 sz="1800"/>
            </a:lvl4pPr>
            <a:lvl5pPr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17D91C-F78C-0E4C-FB27-7112AB840A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22570" y="5680647"/>
            <a:ext cx="465456" cy="581432"/>
            <a:chOff x="7843462" y="2744546"/>
            <a:chExt cx="465456" cy="581432"/>
          </a:xfrm>
        </p:grpSpPr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CC935CF3-75DF-0DC7-1B2A-E0E0205DF64B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13">
              <a:extLst>
                <a:ext uri="{FF2B5EF4-FFF2-40B4-BE49-F238E27FC236}">
                  <a16:creationId xmlns:a16="http://schemas.microsoft.com/office/drawing/2014/main" id="{D5782BEB-6319-DEC1-F9ED-BA9201C6B9B7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6E59DFAF-9794-BD12-D89A-422FFFFCE023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6444A47-BCB3-5C86-F2B8-25092BE8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48C53D-49AB-C003-70E8-5117AF079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6BC1DE-6696-3408-564E-2D73B1266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711518" y="5393214"/>
            <a:ext cx="1097341" cy="736658"/>
            <a:chOff x="10508317" y="446637"/>
            <a:chExt cx="1097341" cy="736658"/>
          </a:xfrm>
        </p:grpSpPr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268EB1E4-29D6-C3F5-BCBB-FB7E7EE5C2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08317" y="492206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Graphic 16">
              <a:extLst>
                <a:ext uri="{FF2B5EF4-FFF2-40B4-BE49-F238E27FC236}">
                  <a16:creationId xmlns:a16="http://schemas.microsoft.com/office/drawing/2014/main" id="{09524D46-140F-2F4F-430B-F59815A07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477944" y="1055581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Graphic 14">
              <a:extLst>
                <a:ext uri="{FF2B5EF4-FFF2-40B4-BE49-F238E27FC236}">
                  <a16:creationId xmlns:a16="http://schemas.microsoft.com/office/drawing/2014/main" id="{AC75143B-C717-8D04-743C-B40FB5EFB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41555" y="446637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87376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40080"/>
            <a:ext cx="10087699" cy="731520"/>
          </a:xfrm>
        </p:spPr>
        <p:txBody>
          <a:bodyPr lIns="0" tIns="0" rIns="0" bIns="0" anchor="t" anchorCtr="0"/>
          <a:lstStyle>
            <a:lvl1pPr>
              <a:defRPr sz="4000" b="1" cap="all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16B8DF0-B7E6-5032-C3C7-E457E793B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80159" y="1806574"/>
            <a:ext cx="10087699" cy="4254591"/>
          </a:xfrm>
        </p:spPr>
        <p:txBody>
          <a:bodyPr lIns="0" tIns="0" rIns="0" bIns="0"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C5F4D40-ADE4-5EEB-436C-8563A49C5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ubbles and Title 1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897" y="585216"/>
            <a:ext cx="8965094" cy="2276856"/>
          </a:xfrm>
        </p:spPr>
        <p:txBody>
          <a:bodyPr lIns="0" tIns="0" rIns="0" anchor="b"/>
          <a:lstStyle>
            <a:lvl1pPr algn="r">
              <a:lnSpc>
                <a:spcPts val="4800"/>
              </a:lnSpc>
              <a:defRPr sz="4800" b="1" cap="all" spc="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FC9B12A4-113B-B3F6-5926-5C2A6F504AB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71606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0609" y="3127248"/>
            <a:ext cx="6117381" cy="3017520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F51D36-DB19-27CD-47E0-A4261648D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614240">
            <a:off x="3975343" y="2819532"/>
            <a:ext cx="465456" cy="581432"/>
            <a:chOff x="7843462" y="2744546"/>
            <a:chExt cx="465456" cy="581432"/>
          </a:xfrm>
        </p:grpSpPr>
        <p:sp>
          <p:nvSpPr>
            <p:cNvPr id="4" name="Graphic 12">
              <a:extLst>
                <a:ext uri="{FF2B5EF4-FFF2-40B4-BE49-F238E27FC236}">
                  <a16:creationId xmlns:a16="http://schemas.microsoft.com/office/drawing/2014/main" id="{3EFED0E0-17D4-C5B0-09D0-B43338A856B3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Graphic 13">
              <a:extLst>
                <a:ext uri="{FF2B5EF4-FFF2-40B4-BE49-F238E27FC236}">
                  <a16:creationId xmlns:a16="http://schemas.microsoft.com/office/drawing/2014/main" id="{8F798BBE-9B6F-700D-08A1-09ABC5388CCE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Graphic 15">
              <a:extLst>
                <a:ext uri="{FF2B5EF4-FFF2-40B4-BE49-F238E27FC236}">
                  <a16:creationId xmlns:a16="http://schemas.microsoft.com/office/drawing/2014/main" id="{4AE2D1C5-9D85-9049-690C-3AFCE7E2DA56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0FE75D-ACD3-655E-58A7-8F2C18276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362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6525"/>
            <a:ext cx="10515600" cy="150971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B2B208-F5B9-0151-C982-A389CB0B2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0EEA6CA-DE1E-18ED-E69E-54A1372FE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973C81-5E94-41F6-CE15-3B4763B3A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835B5C-F994-9D57-3118-919EE90F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394" y="1"/>
            <a:ext cx="9918405" cy="164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5394" y="1825625"/>
            <a:ext cx="99184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6121" y="726630"/>
            <a:ext cx="520991" cy="51737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800" b="1" i="0" cap="all" spc="100" baseline="0"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F1C86-6A9C-D287-D381-5634A69BF1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35394" y="6356350"/>
            <a:ext cx="27432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B8477-3F24-EDCB-C8AC-843363639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8999" y="6356350"/>
            <a:ext cx="41148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17" r:id="rId2"/>
    <p:sldLayoutId id="2147483728" r:id="rId3"/>
    <p:sldLayoutId id="2147483729" r:id="rId4"/>
    <p:sldLayoutId id="2147483710" r:id="rId5"/>
    <p:sldLayoutId id="2147483727" r:id="rId6"/>
    <p:sldLayoutId id="2147483701" r:id="rId7"/>
    <p:sldLayoutId id="2147483721" r:id="rId8"/>
    <p:sldLayoutId id="2147483720" r:id="rId9"/>
    <p:sldLayoutId id="2147483730" r:id="rId10"/>
    <p:sldLayoutId id="2147483722" r:id="rId11"/>
    <p:sldLayoutId id="2147483698" r:id="rId12"/>
    <p:sldLayoutId id="2147483732" r:id="rId13"/>
    <p:sldLayoutId id="2147483702" r:id="rId14"/>
    <p:sldLayoutId id="2147483703" r:id="rId15"/>
  </p:sldLayoutIdLst>
  <p:hf sldNum="0" hdr="0" ft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1min30.com/logo/snapchat-logo-725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/>
          <a:lstStyle/>
          <a:p>
            <a:r>
              <a:rPr lang="en-US" dirty="0"/>
              <a:t>Computing innovations</a:t>
            </a:r>
          </a:p>
        </p:txBody>
      </p:sp>
    </p:spTree>
    <p:extLst>
      <p:ext uri="{BB962C8B-B14F-4D97-AF65-F5344CB8AC3E}">
        <p14:creationId xmlns:p14="http://schemas.microsoft.com/office/powerpoint/2010/main" val="2955403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E1396-0D23-BDC8-9BB9-C53891279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innovations</a:t>
            </a:r>
          </a:p>
        </p:txBody>
      </p:sp>
      <p:pic>
        <p:nvPicPr>
          <p:cNvPr id="7" name="Picture Placeholder 6" descr="Cloud shaped hard drive with cables">
            <a:extLst>
              <a:ext uri="{FF2B5EF4-FFF2-40B4-BE49-F238E27FC236}">
                <a16:creationId xmlns:a16="http://schemas.microsoft.com/office/drawing/2014/main" id="{B96D4EAD-0454-96FD-D9F1-F4D0A892F9D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42005" t="804" r="4318" b="5233"/>
          <a:stretch/>
        </p:blipFill>
        <p:spPr>
          <a:xfrm>
            <a:off x="1317615" y="895646"/>
            <a:ext cx="1956925" cy="195692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E5699-5B2D-FCD4-BD65-21DD42E0D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computing innovation is an innovation that includes a computer or program code as an integral part of its functionality.</a:t>
            </a:r>
          </a:p>
          <a:p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1EFCCFB-9F21-791D-BDCA-7A1A3390BC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0222921"/>
              </p:ext>
            </p:extLst>
          </p:nvPr>
        </p:nvGraphicFramePr>
        <p:xfrm>
          <a:off x="2032000" y="3126894"/>
          <a:ext cx="8128000" cy="317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87916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3E5CA-657C-CE7E-9DBD-7CA1CA74C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accent6"/>
                </a:solidFill>
              </a:rPr>
              <a:t>Wearable devices</a:t>
            </a:r>
            <a:br>
              <a:rPr lang="en-US" dirty="0"/>
            </a:br>
            <a:r>
              <a:rPr lang="en-US" sz="3200" dirty="0"/>
              <a:t>ECG Monitoring watches</a:t>
            </a:r>
            <a:endParaRPr lang="en-US" dirty="0"/>
          </a:p>
        </p:txBody>
      </p:sp>
      <p:pic>
        <p:nvPicPr>
          <p:cNvPr id="6" name="Picture Placeholder 5" descr="Person wearing a smart watch">
            <a:extLst>
              <a:ext uri="{FF2B5EF4-FFF2-40B4-BE49-F238E27FC236}">
                <a16:creationId xmlns:a16="http://schemas.microsoft.com/office/drawing/2014/main" id="{E78E27B0-04AA-00F1-1BF0-1E1D62BF1D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28864" t="20083" r="35883" b="27063"/>
          <a:stretch/>
        </p:blipFill>
        <p:spPr>
          <a:xfrm flipH="1" flipV="1">
            <a:off x="1317615" y="895646"/>
            <a:ext cx="1956925" cy="195692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0CA38D-547B-69E1-0893-53E7D4697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b="1" dirty="0"/>
              <a:t>Intended Use</a:t>
            </a:r>
            <a:r>
              <a:rPr lang="en-US" sz="1600" dirty="0"/>
              <a:t>: to allow individuals to monitor aspects of their heart-health in real-time and conveniently</a:t>
            </a:r>
            <a:endParaRPr lang="en-US" sz="1600" b="1" dirty="0"/>
          </a:p>
          <a:p>
            <a:r>
              <a:rPr lang="en-US" sz="1600" b="1" dirty="0"/>
              <a:t>Beneficial Effects</a:t>
            </a:r>
            <a:r>
              <a:rPr lang="en-US" sz="1600" dirty="0"/>
              <a:t>: increases awareness of heart health, can reduce time to detect heart-health issues</a:t>
            </a:r>
            <a:endParaRPr lang="en-US" sz="1600" b="1" dirty="0"/>
          </a:p>
          <a:p>
            <a:r>
              <a:rPr lang="en-US" sz="1600" b="1" dirty="0"/>
              <a:t>Harmful Effects</a:t>
            </a:r>
            <a:r>
              <a:rPr lang="en-US" sz="1600" dirty="0"/>
              <a:t>: unnecessary anxiety of self-diagnosis without medical expertise</a:t>
            </a:r>
            <a:endParaRPr lang="en-US" sz="1600" b="1" dirty="0"/>
          </a:p>
          <a:p>
            <a:r>
              <a:rPr lang="en-US" sz="1600" b="1" dirty="0"/>
              <a:t>Data Use</a:t>
            </a:r>
            <a:r>
              <a:rPr lang="en-US" sz="1600" dirty="0"/>
              <a:t>: inputs include physical parameters like age, height, weight, generates heart rate data, health alerts, ECG report, fitness tracking data, outputs this data to the user in an app</a:t>
            </a:r>
            <a:endParaRPr lang="en-US" sz="1600" b="1" dirty="0"/>
          </a:p>
          <a:p>
            <a:r>
              <a:rPr lang="en-US" sz="1600" b="1" dirty="0"/>
              <a:t>Accessibility Issues: </a:t>
            </a:r>
            <a:r>
              <a:rPr lang="en-US" sz="1600" dirty="0"/>
              <a:t>high cost may limit access</a:t>
            </a:r>
            <a:endParaRPr lang="en-US" sz="1600" b="1" dirty="0"/>
          </a:p>
          <a:p>
            <a:r>
              <a:rPr lang="en-US" sz="1600" b="1" dirty="0"/>
              <a:t>Bias Issues</a:t>
            </a:r>
            <a:r>
              <a:rPr lang="en-US" sz="1600" dirty="0"/>
              <a:t>: ECG algorithms may only have been trained on a sample of individuals with particular characteristics</a:t>
            </a:r>
            <a:endParaRPr lang="en-US" sz="1600" b="1" dirty="0"/>
          </a:p>
          <a:p>
            <a:r>
              <a:rPr lang="en-US" sz="1600" b="1" dirty="0"/>
              <a:t>Privacy/Security Concerns</a:t>
            </a:r>
            <a:r>
              <a:rPr lang="en-US" sz="1600" dirty="0"/>
              <a:t>: storing and sharing personal health data</a:t>
            </a:r>
            <a:endParaRPr lang="en-US" sz="1600" b="1" dirty="0"/>
          </a:p>
          <a:p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382623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3E5CA-657C-CE7E-9DBD-7CA1CA74C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accent6"/>
                </a:solidFill>
              </a:rPr>
              <a:t>the environment</a:t>
            </a:r>
            <a:br>
              <a:rPr lang="en-US" dirty="0"/>
            </a:br>
            <a:r>
              <a:rPr lang="en-US" sz="3200" dirty="0"/>
              <a:t>solar-powered water sensors</a:t>
            </a:r>
            <a:endParaRPr lang="en-US" dirty="0"/>
          </a:p>
        </p:txBody>
      </p:sp>
      <p:pic>
        <p:nvPicPr>
          <p:cNvPr id="6" name="Picture Placeholder 5" descr="Lake near mountains">
            <a:extLst>
              <a:ext uri="{FF2B5EF4-FFF2-40B4-BE49-F238E27FC236}">
                <a16:creationId xmlns:a16="http://schemas.microsoft.com/office/drawing/2014/main" id="{E78E27B0-04AA-00F1-1BF0-1E1D62BF1D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6667" r="16667"/>
          <a:stretch/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0CA38D-547B-69E1-0893-53E7D4697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Intended Use</a:t>
            </a:r>
            <a:r>
              <a:rPr lang="en-US" dirty="0"/>
              <a:t>: to continuously monitor water quality and other environmental qualities in aquatic environments</a:t>
            </a:r>
            <a:endParaRPr lang="en-US" b="1" dirty="0"/>
          </a:p>
          <a:p>
            <a:r>
              <a:rPr lang="en-US" b="1" dirty="0"/>
              <a:t>Beneficial Effects</a:t>
            </a:r>
            <a:r>
              <a:rPr lang="en-US" dirty="0"/>
              <a:t>: helps in detecting pollution, can ensure safer water for communities, promotes sustainable water management</a:t>
            </a:r>
            <a:endParaRPr lang="en-US" b="1" dirty="0"/>
          </a:p>
          <a:p>
            <a:r>
              <a:rPr lang="en-US" b="1" dirty="0"/>
              <a:t>Harmful Effects: </a:t>
            </a:r>
            <a:r>
              <a:rPr lang="en-US" dirty="0"/>
              <a:t>high cost of deployment, may require advanced maintenance technicians, could replace jobs</a:t>
            </a:r>
            <a:endParaRPr lang="en-US" b="1" dirty="0"/>
          </a:p>
          <a:p>
            <a:r>
              <a:rPr lang="en-US" b="1" dirty="0"/>
              <a:t>Data Use</a:t>
            </a:r>
            <a:r>
              <a:rPr lang="en-US" dirty="0"/>
              <a:t>: generates data about water quality and solar power in real-time, outputs this data to users remotely</a:t>
            </a:r>
            <a:endParaRPr lang="en-US" b="1" dirty="0"/>
          </a:p>
          <a:p>
            <a:r>
              <a:rPr lang="en-US" b="1" dirty="0"/>
              <a:t>Accessibility Issues</a:t>
            </a:r>
            <a:r>
              <a:rPr lang="en-US" dirty="0"/>
              <a:t>: high cost, technological complexity</a:t>
            </a:r>
            <a:endParaRPr lang="en-US" b="1" dirty="0"/>
          </a:p>
          <a:p>
            <a:r>
              <a:rPr lang="en-US" b="1" dirty="0"/>
              <a:t>Bias Issues</a:t>
            </a:r>
            <a:r>
              <a:rPr lang="en-US" dirty="0"/>
              <a:t>: may only be available in areas where agencies have more funding and contribute to inequity in access to clean water</a:t>
            </a:r>
            <a:endParaRPr lang="en-US" b="1" dirty="0"/>
          </a:p>
          <a:p>
            <a:r>
              <a:rPr lang="en-US" b="1" dirty="0"/>
              <a:t>Privacy/Security Concerns: </a:t>
            </a:r>
            <a:r>
              <a:rPr lang="en-US" dirty="0"/>
              <a:t>N/A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91275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3E5CA-657C-CE7E-9DBD-7CA1CA74C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accent6"/>
                </a:solidFill>
              </a:rPr>
              <a:t>sports</a:t>
            </a:r>
            <a:br>
              <a:rPr lang="en-US" dirty="0"/>
            </a:br>
            <a:r>
              <a:rPr lang="en-US" sz="3200" dirty="0"/>
              <a:t>hawk-eye camera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0CA38D-547B-69E1-0893-53E7D4697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055" y="2194560"/>
            <a:ext cx="10633825" cy="4023360"/>
          </a:xfrm>
        </p:spPr>
        <p:txBody>
          <a:bodyPr/>
          <a:lstStyle/>
          <a:p>
            <a:r>
              <a:rPr lang="en-US" b="1" dirty="0"/>
              <a:t>Intended Use</a:t>
            </a:r>
            <a:r>
              <a:rPr lang="en-US" dirty="0"/>
              <a:t>: to provide an unbiased, accurate way to call ins/outs in tennis matches</a:t>
            </a:r>
            <a:endParaRPr lang="en-US" b="1" dirty="0"/>
          </a:p>
          <a:p>
            <a:r>
              <a:rPr lang="en-US" b="1" dirty="0"/>
              <a:t>Beneficial Effects</a:t>
            </a:r>
            <a:r>
              <a:rPr lang="en-US" dirty="0"/>
              <a:t>: makes the sport fair, improves player and spectator trust in the calls</a:t>
            </a:r>
            <a:endParaRPr lang="en-US" b="1" dirty="0"/>
          </a:p>
          <a:p>
            <a:r>
              <a:rPr lang="en-US" b="1" dirty="0"/>
              <a:t>Harmful Effects</a:t>
            </a:r>
            <a:r>
              <a:rPr lang="en-US" dirty="0"/>
              <a:t>: could replace umpires, could make mistakes</a:t>
            </a:r>
            <a:endParaRPr lang="en-US" b="1" dirty="0"/>
          </a:p>
          <a:p>
            <a:r>
              <a:rPr lang="en-US" b="1" dirty="0"/>
              <a:t>Data Use</a:t>
            </a:r>
            <a:r>
              <a:rPr lang="en-US" dirty="0"/>
              <a:t>: uses a camera as an input device, generates data about the speed and location of the tennis ball, outputs calls and images</a:t>
            </a:r>
            <a:endParaRPr lang="en-US" b="1" dirty="0"/>
          </a:p>
          <a:p>
            <a:r>
              <a:rPr lang="en-US" b="1" dirty="0"/>
              <a:t>Accessibility Issues</a:t>
            </a:r>
            <a:r>
              <a:rPr lang="en-US" dirty="0"/>
              <a:t>: high cost</a:t>
            </a:r>
          </a:p>
          <a:p>
            <a:r>
              <a:rPr lang="en-US" b="1" dirty="0"/>
              <a:t>Privacy/Security Concerns: </a:t>
            </a:r>
            <a:r>
              <a:rPr lang="en-US" dirty="0"/>
              <a:t>individuals could</a:t>
            </a:r>
            <a:br>
              <a:rPr lang="en-US" dirty="0"/>
            </a:br>
            <a:r>
              <a:rPr lang="en-US" dirty="0"/>
              <a:t> tamper with the system</a:t>
            </a:r>
            <a:endParaRPr lang="en-US" b="1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C7FCE5-4200-501D-748E-B4451A034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836" y="3834559"/>
            <a:ext cx="5268468" cy="2887170"/>
          </a:xfrm>
          <a:prstGeom prst="rect">
            <a:avLst/>
          </a:prstGeom>
        </p:spPr>
      </p:pic>
      <p:pic>
        <p:nvPicPr>
          <p:cNvPr id="1026" name="Picture 2" descr="Basketball (ball) - Wikipedia">
            <a:extLst>
              <a:ext uri="{FF2B5EF4-FFF2-40B4-BE49-F238E27FC236}">
                <a16:creationId xmlns:a16="http://schemas.microsoft.com/office/drawing/2014/main" id="{1ADB03A6-F7A8-708B-4D15-2AA582BFA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769" y="575137"/>
            <a:ext cx="1619423" cy="1619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908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3E5CA-657C-CE7E-9DBD-7CA1CA74C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accent6"/>
                </a:solidFill>
              </a:rPr>
              <a:t>As a Class…</a:t>
            </a:r>
            <a:br>
              <a:rPr lang="en-US" dirty="0"/>
            </a:br>
            <a:r>
              <a:rPr lang="en-US" sz="3200" dirty="0"/>
              <a:t>Snapchat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78E27B0-04AA-00F1-1BF0-1E1D62BF1D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5787" r="5787"/>
          <a:stretch/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0CA38D-547B-69E1-0893-53E7D4697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Intended Use</a:t>
            </a:r>
          </a:p>
          <a:p>
            <a:r>
              <a:rPr lang="en-US" b="1" dirty="0"/>
              <a:t>Beneficial Effects</a:t>
            </a:r>
          </a:p>
          <a:p>
            <a:r>
              <a:rPr lang="en-US" b="1" dirty="0"/>
              <a:t>Harmful Effects</a:t>
            </a:r>
          </a:p>
          <a:p>
            <a:r>
              <a:rPr lang="en-US" b="1" dirty="0"/>
              <a:t>Data Use</a:t>
            </a:r>
          </a:p>
          <a:p>
            <a:r>
              <a:rPr lang="en-US" b="1" dirty="0"/>
              <a:t>Accessibility Issues</a:t>
            </a:r>
          </a:p>
          <a:p>
            <a:r>
              <a:rPr lang="en-US" b="1" dirty="0"/>
              <a:t>Bias Issues</a:t>
            </a:r>
          </a:p>
          <a:p>
            <a:r>
              <a:rPr lang="en-US" b="1" dirty="0"/>
              <a:t>Privacy/Security Concerns</a:t>
            </a:r>
          </a:p>
        </p:txBody>
      </p:sp>
    </p:spTree>
    <p:extLst>
      <p:ext uri="{BB962C8B-B14F-4D97-AF65-F5344CB8AC3E}">
        <p14:creationId xmlns:p14="http://schemas.microsoft.com/office/powerpoint/2010/main" val="4144429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2504A-4868-A3D4-8C2D-C8BEC1A9CE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89" y="1143813"/>
            <a:ext cx="10302240" cy="1852046"/>
          </a:xfrm>
        </p:spPr>
        <p:txBody>
          <a:bodyPr/>
          <a:lstStyle/>
          <a:p>
            <a:r>
              <a:rPr lang="en-US" dirty="0"/>
              <a:t>Examples of </a:t>
            </a:r>
            <a:r>
              <a:rPr lang="en-US" dirty="0">
                <a:solidFill>
                  <a:schemeClr val="accent6"/>
                </a:solidFill>
              </a:rPr>
              <a:t>computing innovations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091EB9-BE9E-3F21-C791-6AD266EDE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0159" y="3065677"/>
            <a:ext cx="7853678" cy="726645"/>
          </a:xfrm>
        </p:spPr>
        <p:txBody>
          <a:bodyPr/>
          <a:lstStyle/>
          <a:p>
            <a:r>
              <a:rPr lang="en-US" dirty="0"/>
              <a:t>Simultaneous RoundTable</a:t>
            </a:r>
          </a:p>
        </p:txBody>
      </p:sp>
      <p:pic>
        <p:nvPicPr>
          <p:cNvPr id="6" name="Picture Placeholder 5" descr="Stack of sticky notes and pencil">
            <a:extLst>
              <a:ext uri="{FF2B5EF4-FFF2-40B4-BE49-F238E27FC236}">
                <a16:creationId xmlns:a16="http://schemas.microsoft.com/office/drawing/2014/main" id="{19E23C95-9458-DD66-DB2B-3A817960AE7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6667" r="16667"/>
          <a:stretch/>
        </p:blipFill>
        <p:spPr/>
      </p:pic>
    </p:spTree>
    <p:extLst>
      <p:ext uri="{BB962C8B-B14F-4D97-AF65-F5344CB8AC3E}">
        <p14:creationId xmlns:p14="http://schemas.microsoft.com/office/powerpoint/2010/main" val="834271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2504A-4868-A3D4-8C2D-C8BEC1A9CE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7089" y="1143813"/>
            <a:ext cx="10302240" cy="1852046"/>
          </a:xfrm>
        </p:spPr>
        <p:txBody>
          <a:bodyPr/>
          <a:lstStyle/>
          <a:p>
            <a:r>
              <a:rPr lang="en-US" dirty="0"/>
              <a:t>What </a:t>
            </a:r>
            <a:r>
              <a:rPr lang="en-US" dirty="0">
                <a:solidFill>
                  <a:schemeClr val="accent6"/>
                </a:solidFill>
              </a:rPr>
              <a:t>computing innovation </a:t>
            </a:r>
            <a:r>
              <a:rPr lang="en-US" dirty="0"/>
              <a:t>has affected </a:t>
            </a:r>
            <a:r>
              <a:rPr lang="en-US" dirty="0">
                <a:solidFill>
                  <a:schemeClr val="accent6"/>
                </a:solidFill>
              </a:rPr>
              <a:t>you</a:t>
            </a:r>
            <a:r>
              <a:rPr lang="en-US" dirty="0"/>
              <a:t> the most?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091EB9-BE9E-3F21-C791-6AD266EDE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0159" y="3065677"/>
            <a:ext cx="7853678" cy="726645"/>
          </a:xfrm>
        </p:spPr>
        <p:txBody>
          <a:bodyPr/>
          <a:lstStyle/>
          <a:p>
            <a:r>
              <a:rPr lang="en-US" dirty="0"/>
              <a:t>Round Robin Discussion</a:t>
            </a:r>
          </a:p>
        </p:txBody>
      </p:sp>
      <p:pic>
        <p:nvPicPr>
          <p:cNvPr id="6" name="Picture Placeholder 5" descr="Top view of office chairs arranged around white round table">
            <a:extLst>
              <a:ext uri="{FF2B5EF4-FFF2-40B4-BE49-F238E27FC236}">
                <a16:creationId xmlns:a16="http://schemas.microsoft.com/office/drawing/2014/main" id="{19E23C95-9458-DD66-DB2B-3A817960AE7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8183" r="8183"/>
          <a:stretch/>
        </p:blipFill>
        <p:spPr/>
      </p:pic>
    </p:spTree>
    <p:extLst>
      <p:ext uri="{BB962C8B-B14F-4D97-AF65-F5344CB8AC3E}">
        <p14:creationId xmlns:p14="http://schemas.microsoft.com/office/powerpoint/2010/main" val="1333569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078D2-FA9E-2B53-22AB-893304C3F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640080"/>
            <a:ext cx="10087699" cy="731520"/>
          </a:xfrm>
        </p:spPr>
        <p:txBody>
          <a:bodyPr/>
          <a:lstStyle/>
          <a:p>
            <a:r>
              <a:rPr lang="en-US" sz="2800" dirty="0">
                <a:solidFill>
                  <a:schemeClr val="accent6"/>
                </a:solidFill>
              </a:rPr>
              <a:t>Assignment</a:t>
            </a:r>
            <a:br>
              <a:rPr lang="en-US" dirty="0"/>
            </a:br>
            <a:r>
              <a:rPr lang="en-US" sz="3900" dirty="0"/>
              <a:t>computing innovation infographic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2F1E9C-7945-D606-4113-D5ACF04D9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9525" y="1806575"/>
            <a:ext cx="10088563" cy="47789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Today, we learned about computing innovations and the ways that they can impact our lives. Now, you will select a computing innovation, learn more about it, and share your findings in an infographic.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Select a computing innovation related the environment, sports, or wearable devices.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Use the internet to research your computing innovation using the research template.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Use Canva to create an infographic. You should start from a template, and your infographic should contain at least: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1800" dirty="0"/>
              <a:t>3 graphics elements (either added or changed from the template)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1800" dirty="0"/>
              <a:t>2 photographs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1800" dirty="0"/>
              <a:t>3 bullet points of information presented in a creative way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1800" dirty="0"/>
              <a:t>A clear title and description of your computing device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Complete the two reflection questions at the end of the research template.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Turn in a PDF of your infographic and your completed research template.</a:t>
            </a:r>
          </a:p>
        </p:txBody>
      </p:sp>
    </p:spTree>
    <p:extLst>
      <p:ext uri="{BB962C8B-B14F-4D97-AF65-F5344CB8AC3E}">
        <p14:creationId xmlns:p14="http://schemas.microsoft.com/office/powerpoint/2010/main" val="388928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7DD94-4F49-9C93-9CDF-8E059E0F02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Class work time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F9EF2B-C987-7F84-419D-03D299A8B7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Time Remaining: </a:t>
            </a:r>
            <a:r>
              <a:rPr lang="en-US" dirty="0">
                <a:solidFill>
                  <a:schemeClr val="tx2"/>
                </a:solidFill>
              </a:rPr>
              <a:t>20 minutes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B401066-CFD2-9E93-38DC-93D6B79F2C3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2418" r="12418"/>
          <a:stretch/>
        </p:blipFill>
        <p:spPr/>
      </p:pic>
    </p:spTree>
    <p:extLst>
      <p:ext uri="{BB962C8B-B14F-4D97-AF65-F5344CB8AC3E}">
        <p14:creationId xmlns:p14="http://schemas.microsoft.com/office/powerpoint/2010/main" val="238740551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axy presentation_Win32_SL_V16" id="{36B34AD0-AFC2-468E-8620-6CFD159B149F}" vid="{ACCF8893-1A0E-437D-A612-1659D305EA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5F9F641-3334-4981-BACF-D4CA6882CE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B16729F-0CF3-48D0-9AFD-AAAEB43092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544979-59F0-4F8D-AA35-90255837C7E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1187</TotalTime>
  <Words>971</Words>
  <Application>Microsoft Office PowerPoint</Application>
  <PresentationFormat>Widescreen</PresentationFormat>
  <Paragraphs>84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Univers</vt:lpstr>
      <vt:lpstr>GradientVTI</vt:lpstr>
      <vt:lpstr>Computing innovations</vt:lpstr>
      <vt:lpstr>Computing innovations</vt:lpstr>
      <vt:lpstr>Wearable devices ECG Monitoring watches</vt:lpstr>
      <vt:lpstr>the environment solar-powered water sensors</vt:lpstr>
      <vt:lpstr>sports hawk-eye camera</vt:lpstr>
      <vt:lpstr>As a Class… Snapchat</vt:lpstr>
      <vt:lpstr>Examples of computing innovations</vt:lpstr>
      <vt:lpstr>What computing innovation has affected you the most?</vt:lpstr>
      <vt:lpstr>Assignment computing innovation infographic</vt:lpstr>
      <vt:lpstr>Class work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Galaxy</dc:title>
  <dc:creator/>
  <cp:lastModifiedBy>David Amiel</cp:lastModifiedBy>
  <cp:revision>10</cp:revision>
  <dcterms:created xsi:type="dcterms:W3CDTF">2024-03-23T02:18:13Z</dcterms:created>
  <dcterms:modified xsi:type="dcterms:W3CDTF">2024-04-12T15:33:52Z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