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56" r:id="rId5"/>
    <p:sldId id="266" r:id="rId6"/>
    <p:sldId id="257" r:id="rId7"/>
    <p:sldId id="259" r:id="rId8"/>
    <p:sldId id="264" r:id="rId9"/>
    <p:sldId id="262" r:id="rId10"/>
    <p:sldId id="263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745"/>
    <a:srgbClr val="F9D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97" autoAdjust="0"/>
    <p:restoredTop sz="85034" autoAdjust="0"/>
  </p:normalViewPr>
  <p:slideViewPr>
    <p:cSldViewPr snapToGrid="0">
      <p:cViewPr varScale="1">
        <p:scale>
          <a:sx n="135" d="100"/>
          <a:sy n="135" d="100"/>
        </p:scale>
        <p:origin x="122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060835-7BF8-4D9A-BF37-10BF773B287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2304E5-06FF-459F-B724-F3CA2E7619F0}">
      <dgm:prSet/>
      <dgm:spPr/>
      <dgm:t>
        <a:bodyPr/>
        <a:lstStyle/>
        <a:p>
          <a:r>
            <a:rPr lang="en-US"/>
            <a:t>With the facilitator facing the other way, a member of the audience will randomly flip one of the bits on the grid. </a:t>
          </a:r>
        </a:p>
      </dgm:t>
    </dgm:pt>
    <dgm:pt modelId="{10817742-EAB8-4B41-9731-64C21496F71D}" type="parTrans" cxnId="{15D08555-4C67-436A-9A23-0FD15EDF0B84}">
      <dgm:prSet/>
      <dgm:spPr/>
      <dgm:t>
        <a:bodyPr/>
        <a:lstStyle/>
        <a:p>
          <a:endParaRPr lang="en-US"/>
        </a:p>
      </dgm:t>
    </dgm:pt>
    <dgm:pt modelId="{4C82A990-63F3-48EF-92D2-226222624515}" type="sibTrans" cxnId="{15D08555-4C67-436A-9A23-0FD15EDF0B84}">
      <dgm:prSet/>
      <dgm:spPr/>
      <dgm:t>
        <a:bodyPr/>
        <a:lstStyle/>
        <a:p>
          <a:endParaRPr lang="en-US"/>
        </a:p>
      </dgm:t>
    </dgm:pt>
    <dgm:pt modelId="{4F1EF24B-4E80-47F2-B341-60148ABB37D2}">
      <dgm:prSet/>
      <dgm:spPr/>
      <dgm:t>
        <a:bodyPr/>
        <a:lstStyle/>
        <a:p>
          <a:r>
            <a:rPr lang="en-US"/>
            <a:t>Can the facilitator identify which bit was flipped?</a:t>
          </a:r>
        </a:p>
      </dgm:t>
    </dgm:pt>
    <dgm:pt modelId="{ED3582E2-4EF3-4C8A-AD68-1DB27EC0B98B}" type="parTrans" cxnId="{7F95E280-3327-411E-86E9-073613D5308D}">
      <dgm:prSet/>
      <dgm:spPr/>
      <dgm:t>
        <a:bodyPr/>
        <a:lstStyle/>
        <a:p>
          <a:endParaRPr lang="en-US"/>
        </a:p>
      </dgm:t>
    </dgm:pt>
    <dgm:pt modelId="{2926FC7E-1DD7-4403-8F5D-7BFD7756CE68}" type="sibTrans" cxnId="{7F95E280-3327-411E-86E9-073613D5308D}">
      <dgm:prSet/>
      <dgm:spPr/>
      <dgm:t>
        <a:bodyPr/>
        <a:lstStyle/>
        <a:p>
          <a:endParaRPr lang="en-US"/>
        </a:p>
      </dgm:t>
    </dgm:pt>
    <dgm:pt modelId="{D51A37AE-EB06-4FC5-B3C7-2C7E19028368}" type="pres">
      <dgm:prSet presAssocID="{47060835-7BF8-4D9A-BF37-10BF773B2877}" presName="vert0" presStyleCnt="0">
        <dgm:presLayoutVars>
          <dgm:dir/>
          <dgm:animOne val="branch"/>
          <dgm:animLvl val="lvl"/>
        </dgm:presLayoutVars>
      </dgm:prSet>
      <dgm:spPr/>
    </dgm:pt>
    <dgm:pt modelId="{74FC747F-20ED-4C57-ADE4-0FC436B38365}" type="pres">
      <dgm:prSet presAssocID="{0C2304E5-06FF-459F-B724-F3CA2E7619F0}" presName="thickLine" presStyleLbl="alignNode1" presStyleIdx="0" presStyleCnt="2"/>
      <dgm:spPr/>
    </dgm:pt>
    <dgm:pt modelId="{4DCEF661-9A1E-4907-BCFD-92CB193958E3}" type="pres">
      <dgm:prSet presAssocID="{0C2304E5-06FF-459F-B724-F3CA2E7619F0}" presName="horz1" presStyleCnt="0"/>
      <dgm:spPr/>
    </dgm:pt>
    <dgm:pt modelId="{CA71CAF1-57CA-4A16-AF2D-315752D0E062}" type="pres">
      <dgm:prSet presAssocID="{0C2304E5-06FF-459F-B724-F3CA2E7619F0}" presName="tx1" presStyleLbl="revTx" presStyleIdx="0" presStyleCnt="2"/>
      <dgm:spPr/>
    </dgm:pt>
    <dgm:pt modelId="{08C585B9-7F74-474C-B3F3-FEA21DFAB652}" type="pres">
      <dgm:prSet presAssocID="{0C2304E5-06FF-459F-B724-F3CA2E7619F0}" presName="vert1" presStyleCnt="0"/>
      <dgm:spPr/>
    </dgm:pt>
    <dgm:pt modelId="{38764962-7059-4330-A0AB-5AA8BA660111}" type="pres">
      <dgm:prSet presAssocID="{4F1EF24B-4E80-47F2-B341-60148ABB37D2}" presName="thickLine" presStyleLbl="alignNode1" presStyleIdx="1" presStyleCnt="2"/>
      <dgm:spPr/>
    </dgm:pt>
    <dgm:pt modelId="{DD2C7F0D-66C5-4277-BDFD-356CF80A7C77}" type="pres">
      <dgm:prSet presAssocID="{4F1EF24B-4E80-47F2-B341-60148ABB37D2}" presName="horz1" presStyleCnt="0"/>
      <dgm:spPr/>
    </dgm:pt>
    <dgm:pt modelId="{F5EA7D2F-B9CD-443C-ACEB-A386F5424696}" type="pres">
      <dgm:prSet presAssocID="{4F1EF24B-4E80-47F2-B341-60148ABB37D2}" presName="tx1" presStyleLbl="revTx" presStyleIdx="1" presStyleCnt="2"/>
      <dgm:spPr/>
    </dgm:pt>
    <dgm:pt modelId="{203D6823-FC88-4647-8D10-4153DD083B4A}" type="pres">
      <dgm:prSet presAssocID="{4F1EF24B-4E80-47F2-B341-60148ABB37D2}" presName="vert1" presStyleCnt="0"/>
      <dgm:spPr/>
    </dgm:pt>
  </dgm:ptLst>
  <dgm:cxnLst>
    <dgm:cxn modelId="{15D08555-4C67-436A-9A23-0FD15EDF0B84}" srcId="{47060835-7BF8-4D9A-BF37-10BF773B2877}" destId="{0C2304E5-06FF-459F-B724-F3CA2E7619F0}" srcOrd="0" destOrd="0" parTransId="{10817742-EAB8-4B41-9731-64C21496F71D}" sibTransId="{4C82A990-63F3-48EF-92D2-226222624515}"/>
    <dgm:cxn modelId="{7F95E280-3327-411E-86E9-073613D5308D}" srcId="{47060835-7BF8-4D9A-BF37-10BF773B2877}" destId="{4F1EF24B-4E80-47F2-B341-60148ABB37D2}" srcOrd="1" destOrd="0" parTransId="{ED3582E2-4EF3-4C8A-AD68-1DB27EC0B98B}" sibTransId="{2926FC7E-1DD7-4403-8F5D-7BFD7756CE68}"/>
    <dgm:cxn modelId="{D76894A9-EFF3-42F1-A91A-23FC4ACD532E}" type="presOf" srcId="{47060835-7BF8-4D9A-BF37-10BF773B2877}" destId="{D51A37AE-EB06-4FC5-B3C7-2C7E19028368}" srcOrd="0" destOrd="0" presId="urn:microsoft.com/office/officeart/2008/layout/LinedList"/>
    <dgm:cxn modelId="{7280D2B7-0EA4-4104-A040-496BF5F3FEB4}" type="presOf" srcId="{4F1EF24B-4E80-47F2-B341-60148ABB37D2}" destId="{F5EA7D2F-B9CD-443C-ACEB-A386F5424696}" srcOrd="0" destOrd="0" presId="urn:microsoft.com/office/officeart/2008/layout/LinedList"/>
    <dgm:cxn modelId="{FFB923FE-AEE1-4892-B0D6-B0E73C1C8714}" type="presOf" srcId="{0C2304E5-06FF-459F-B724-F3CA2E7619F0}" destId="{CA71CAF1-57CA-4A16-AF2D-315752D0E062}" srcOrd="0" destOrd="0" presId="urn:microsoft.com/office/officeart/2008/layout/LinedList"/>
    <dgm:cxn modelId="{A9D560B4-AF5E-4B4B-BC45-6BF09BBA174D}" type="presParOf" srcId="{D51A37AE-EB06-4FC5-B3C7-2C7E19028368}" destId="{74FC747F-20ED-4C57-ADE4-0FC436B38365}" srcOrd="0" destOrd="0" presId="urn:microsoft.com/office/officeart/2008/layout/LinedList"/>
    <dgm:cxn modelId="{07B8ED56-0D21-4DE2-A254-2A972F084FB1}" type="presParOf" srcId="{D51A37AE-EB06-4FC5-B3C7-2C7E19028368}" destId="{4DCEF661-9A1E-4907-BCFD-92CB193958E3}" srcOrd="1" destOrd="0" presId="urn:microsoft.com/office/officeart/2008/layout/LinedList"/>
    <dgm:cxn modelId="{B803CC9B-D3C9-4FD5-A2A1-53C2F80432CE}" type="presParOf" srcId="{4DCEF661-9A1E-4907-BCFD-92CB193958E3}" destId="{CA71CAF1-57CA-4A16-AF2D-315752D0E062}" srcOrd="0" destOrd="0" presId="urn:microsoft.com/office/officeart/2008/layout/LinedList"/>
    <dgm:cxn modelId="{C37805C5-4B88-4304-834F-75A05CAE21EE}" type="presParOf" srcId="{4DCEF661-9A1E-4907-BCFD-92CB193958E3}" destId="{08C585B9-7F74-474C-B3F3-FEA21DFAB652}" srcOrd="1" destOrd="0" presId="urn:microsoft.com/office/officeart/2008/layout/LinedList"/>
    <dgm:cxn modelId="{2FECB394-FDBF-4F4D-AAE1-7A7F70C416ED}" type="presParOf" srcId="{D51A37AE-EB06-4FC5-B3C7-2C7E19028368}" destId="{38764962-7059-4330-A0AB-5AA8BA660111}" srcOrd="2" destOrd="0" presId="urn:microsoft.com/office/officeart/2008/layout/LinedList"/>
    <dgm:cxn modelId="{6BA59369-18F9-42E8-9965-67BA33A15042}" type="presParOf" srcId="{D51A37AE-EB06-4FC5-B3C7-2C7E19028368}" destId="{DD2C7F0D-66C5-4277-BDFD-356CF80A7C77}" srcOrd="3" destOrd="0" presId="urn:microsoft.com/office/officeart/2008/layout/LinedList"/>
    <dgm:cxn modelId="{A8DFC645-EB76-4BFD-A106-D70955F7CFF6}" type="presParOf" srcId="{DD2C7F0D-66C5-4277-BDFD-356CF80A7C77}" destId="{F5EA7D2F-B9CD-443C-ACEB-A386F5424696}" srcOrd="0" destOrd="0" presId="urn:microsoft.com/office/officeart/2008/layout/LinedList"/>
    <dgm:cxn modelId="{6224C7C7-00C9-48D9-B024-2FAF5AD735BB}" type="presParOf" srcId="{DD2C7F0D-66C5-4277-BDFD-356CF80A7C77}" destId="{203D6823-FC88-4647-8D10-4153DD083B4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0EBE37-A914-4E9E-94F3-DFEC9D112833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8437EA4-A299-4BC1-B342-52D4E1A1A16D}">
      <dgm:prSet/>
      <dgm:spPr/>
      <dgm:t>
        <a:bodyPr/>
        <a:lstStyle/>
        <a:p>
          <a:r>
            <a:rPr lang="en-US" dirty="0"/>
            <a:t>Key Concepts: error detection, fault tolerance</a:t>
          </a:r>
        </a:p>
      </dgm:t>
    </dgm:pt>
    <dgm:pt modelId="{A917DE2C-3CC9-46B8-B57C-C658E0B3F022}" type="parTrans" cxnId="{7B4E07ED-986E-469C-AE31-82CCBF160613}">
      <dgm:prSet/>
      <dgm:spPr/>
      <dgm:t>
        <a:bodyPr/>
        <a:lstStyle/>
        <a:p>
          <a:endParaRPr lang="en-US"/>
        </a:p>
      </dgm:t>
    </dgm:pt>
    <dgm:pt modelId="{1C73B99F-341F-4358-B1BC-C6F87F80009D}" type="sibTrans" cxnId="{7B4E07ED-986E-469C-AE31-82CCBF160613}">
      <dgm:prSet/>
      <dgm:spPr/>
      <dgm:t>
        <a:bodyPr/>
        <a:lstStyle/>
        <a:p>
          <a:endParaRPr lang="en-US"/>
        </a:p>
      </dgm:t>
    </dgm:pt>
    <dgm:pt modelId="{3720D9F1-AA48-4E76-847C-E0B461870071}">
      <dgm:prSet/>
      <dgm:spPr/>
      <dgm:t>
        <a:bodyPr/>
        <a:lstStyle/>
        <a:p>
          <a:r>
            <a:rPr lang="en-US" dirty="0"/>
            <a:t>What is the “price” we pay to include fault tolerance when we transmit our 5x5 grid of bits? Is it worth it?</a:t>
          </a:r>
        </a:p>
      </dgm:t>
    </dgm:pt>
    <dgm:pt modelId="{7068A701-8024-4D5E-A6E7-8E83BB7A3316}" type="parTrans" cxnId="{AFEAE73F-968E-4073-8B60-550750242ED5}">
      <dgm:prSet/>
      <dgm:spPr/>
      <dgm:t>
        <a:bodyPr/>
        <a:lstStyle/>
        <a:p>
          <a:endParaRPr lang="en-US"/>
        </a:p>
      </dgm:t>
    </dgm:pt>
    <dgm:pt modelId="{14762616-F7D0-4BF9-8CAC-2119FE07CF8F}" type="sibTrans" cxnId="{AFEAE73F-968E-4073-8B60-550750242ED5}">
      <dgm:prSet/>
      <dgm:spPr/>
      <dgm:t>
        <a:bodyPr/>
        <a:lstStyle/>
        <a:p>
          <a:endParaRPr lang="en-US"/>
        </a:p>
      </dgm:t>
    </dgm:pt>
    <dgm:pt modelId="{C479A09B-3208-4D5B-A23E-7765DAD0846F}">
      <dgm:prSet/>
      <dgm:spPr/>
      <dgm:t>
        <a:bodyPr/>
        <a:lstStyle/>
        <a:p>
          <a:r>
            <a:rPr lang="en-US"/>
            <a:t>How robust is our data validation strategy? Are there cases where we would not be able to detect an error?</a:t>
          </a:r>
        </a:p>
      </dgm:t>
    </dgm:pt>
    <dgm:pt modelId="{823FFA32-DA13-4666-9ACF-DCCB4D613F4B}" type="parTrans" cxnId="{2C8AB761-7FCC-4817-8318-2B6479A15F4F}">
      <dgm:prSet/>
      <dgm:spPr/>
      <dgm:t>
        <a:bodyPr/>
        <a:lstStyle/>
        <a:p>
          <a:endParaRPr lang="en-US"/>
        </a:p>
      </dgm:t>
    </dgm:pt>
    <dgm:pt modelId="{8648CA92-EA80-4CA5-A8B6-12A4182BDA07}" type="sibTrans" cxnId="{2C8AB761-7FCC-4817-8318-2B6479A15F4F}">
      <dgm:prSet/>
      <dgm:spPr/>
      <dgm:t>
        <a:bodyPr/>
        <a:lstStyle/>
        <a:p>
          <a:endParaRPr lang="en-US"/>
        </a:p>
      </dgm:t>
    </dgm:pt>
    <dgm:pt modelId="{DC8D654D-C2EF-4E5E-B36D-C373001C4579}">
      <dgm:prSet/>
      <dgm:spPr/>
      <dgm:t>
        <a:bodyPr/>
        <a:lstStyle/>
        <a:p>
          <a:r>
            <a:rPr lang="en-US"/>
            <a:t>Does this strategy scale?</a:t>
          </a:r>
        </a:p>
      </dgm:t>
    </dgm:pt>
    <dgm:pt modelId="{F38C9BE3-67C2-402E-A392-AAFE36C989C9}" type="parTrans" cxnId="{54D8663E-90C5-4B8A-8D5B-A49BDD8547A5}">
      <dgm:prSet/>
      <dgm:spPr/>
      <dgm:t>
        <a:bodyPr/>
        <a:lstStyle/>
        <a:p>
          <a:endParaRPr lang="en-US"/>
        </a:p>
      </dgm:t>
    </dgm:pt>
    <dgm:pt modelId="{469037E5-8447-4272-9EB6-42BAE529E238}" type="sibTrans" cxnId="{54D8663E-90C5-4B8A-8D5B-A49BDD8547A5}">
      <dgm:prSet/>
      <dgm:spPr/>
      <dgm:t>
        <a:bodyPr/>
        <a:lstStyle/>
        <a:p>
          <a:endParaRPr lang="en-US"/>
        </a:p>
      </dgm:t>
    </dgm:pt>
    <dgm:pt modelId="{0CFD01B0-C3F7-4FE9-B18D-0E211707DBBD}" type="pres">
      <dgm:prSet presAssocID="{E70EBE37-A914-4E9E-94F3-DFEC9D112833}" presName="vert0" presStyleCnt="0">
        <dgm:presLayoutVars>
          <dgm:dir/>
          <dgm:animOne val="branch"/>
          <dgm:animLvl val="lvl"/>
        </dgm:presLayoutVars>
      </dgm:prSet>
      <dgm:spPr/>
    </dgm:pt>
    <dgm:pt modelId="{CF8A8FF8-2BC2-4AA8-AC7D-40EEBEA26E36}" type="pres">
      <dgm:prSet presAssocID="{F8437EA4-A299-4BC1-B342-52D4E1A1A16D}" presName="thickLine" presStyleLbl="alignNode1" presStyleIdx="0" presStyleCnt="4"/>
      <dgm:spPr/>
    </dgm:pt>
    <dgm:pt modelId="{91A0E665-C61B-457B-B187-9D1D09C4582E}" type="pres">
      <dgm:prSet presAssocID="{F8437EA4-A299-4BC1-B342-52D4E1A1A16D}" presName="horz1" presStyleCnt="0"/>
      <dgm:spPr/>
    </dgm:pt>
    <dgm:pt modelId="{151C79C4-CF1E-41A8-8C34-46E1691597DC}" type="pres">
      <dgm:prSet presAssocID="{F8437EA4-A299-4BC1-B342-52D4E1A1A16D}" presName="tx1" presStyleLbl="revTx" presStyleIdx="0" presStyleCnt="4"/>
      <dgm:spPr/>
    </dgm:pt>
    <dgm:pt modelId="{DB80656C-FC8B-4647-8E60-BF851B630AA3}" type="pres">
      <dgm:prSet presAssocID="{F8437EA4-A299-4BC1-B342-52D4E1A1A16D}" presName="vert1" presStyleCnt="0"/>
      <dgm:spPr/>
    </dgm:pt>
    <dgm:pt modelId="{C5F21469-ADE5-44FB-BF44-9961DAF11385}" type="pres">
      <dgm:prSet presAssocID="{3720D9F1-AA48-4E76-847C-E0B461870071}" presName="thickLine" presStyleLbl="alignNode1" presStyleIdx="1" presStyleCnt="4"/>
      <dgm:spPr/>
    </dgm:pt>
    <dgm:pt modelId="{FC4D26E5-2CFE-4541-ACBB-942A5D1D2762}" type="pres">
      <dgm:prSet presAssocID="{3720D9F1-AA48-4E76-847C-E0B461870071}" presName="horz1" presStyleCnt="0"/>
      <dgm:spPr/>
    </dgm:pt>
    <dgm:pt modelId="{EA2469BC-8B6D-4E94-8271-13A5A00F9629}" type="pres">
      <dgm:prSet presAssocID="{3720D9F1-AA48-4E76-847C-E0B461870071}" presName="tx1" presStyleLbl="revTx" presStyleIdx="1" presStyleCnt="4" custScaleY="107306"/>
      <dgm:spPr/>
    </dgm:pt>
    <dgm:pt modelId="{AFE488C8-29BB-4B50-99CE-6DD17C2C1EA1}" type="pres">
      <dgm:prSet presAssocID="{3720D9F1-AA48-4E76-847C-E0B461870071}" presName="vert1" presStyleCnt="0"/>
      <dgm:spPr/>
    </dgm:pt>
    <dgm:pt modelId="{3E182952-4E93-4B9F-8235-0E1B2AA3B5BE}" type="pres">
      <dgm:prSet presAssocID="{C479A09B-3208-4D5B-A23E-7765DAD0846F}" presName="thickLine" presStyleLbl="alignNode1" presStyleIdx="2" presStyleCnt="4"/>
      <dgm:spPr/>
    </dgm:pt>
    <dgm:pt modelId="{1A413FAC-EF1F-43C5-86F2-CEF318F46441}" type="pres">
      <dgm:prSet presAssocID="{C479A09B-3208-4D5B-A23E-7765DAD0846F}" presName="horz1" presStyleCnt="0"/>
      <dgm:spPr/>
    </dgm:pt>
    <dgm:pt modelId="{1344F62F-AC36-4F76-B342-C6800769817C}" type="pres">
      <dgm:prSet presAssocID="{C479A09B-3208-4D5B-A23E-7765DAD0846F}" presName="tx1" presStyleLbl="revTx" presStyleIdx="2" presStyleCnt="4"/>
      <dgm:spPr/>
    </dgm:pt>
    <dgm:pt modelId="{F95BC452-E5E1-42B9-B231-9E69F03BD75D}" type="pres">
      <dgm:prSet presAssocID="{C479A09B-3208-4D5B-A23E-7765DAD0846F}" presName="vert1" presStyleCnt="0"/>
      <dgm:spPr/>
    </dgm:pt>
    <dgm:pt modelId="{83188841-1671-403A-838F-6B01322C2D7D}" type="pres">
      <dgm:prSet presAssocID="{DC8D654D-C2EF-4E5E-B36D-C373001C4579}" presName="thickLine" presStyleLbl="alignNode1" presStyleIdx="3" presStyleCnt="4"/>
      <dgm:spPr/>
    </dgm:pt>
    <dgm:pt modelId="{141BFA7F-21E5-49A9-880B-2EF415C2007E}" type="pres">
      <dgm:prSet presAssocID="{DC8D654D-C2EF-4E5E-B36D-C373001C4579}" presName="horz1" presStyleCnt="0"/>
      <dgm:spPr/>
    </dgm:pt>
    <dgm:pt modelId="{717E6420-9CB3-448A-A6DD-713F91B6DC98}" type="pres">
      <dgm:prSet presAssocID="{DC8D654D-C2EF-4E5E-B36D-C373001C4579}" presName="tx1" presStyleLbl="revTx" presStyleIdx="3" presStyleCnt="4"/>
      <dgm:spPr/>
    </dgm:pt>
    <dgm:pt modelId="{60839787-2689-44BA-AA76-EDD8140CF43C}" type="pres">
      <dgm:prSet presAssocID="{DC8D654D-C2EF-4E5E-B36D-C373001C4579}" presName="vert1" presStyleCnt="0"/>
      <dgm:spPr/>
    </dgm:pt>
  </dgm:ptLst>
  <dgm:cxnLst>
    <dgm:cxn modelId="{53E0CD0E-4C15-451F-9332-2817E9F5B0BD}" type="presOf" srcId="{F8437EA4-A299-4BC1-B342-52D4E1A1A16D}" destId="{151C79C4-CF1E-41A8-8C34-46E1691597DC}" srcOrd="0" destOrd="0" presId="urn:microsoft.com/office/officeart/2008/layout/LinedList"/>
    <dgm:cxn modelId="{6C9A7C1C-5E08-41DB-A342-3E5DAF4E6B63}" type="presOf" srcId="{3720D9F1-AA48-4E76-847C-E0B461870071}" destId="{EA2469BC-8B6D-4E94-8271-13A5A00F9629}" srcOrd="0" destOrd="0" presId="urn:microsoft.com/office/officeart/2008/layout/LinedList"/>
    <dgm:cxn modelId="{54D8663E-90C5-4B8A-8D5B-A49BDD8547A5}" srcId="{E70EBE37-A914-4E9E-94F3-DFEC9D112833}" destId="{DC8D654D-C2EF-4E5E-B36D-C373001C4579}" srcOrd="3" destOrd="0" parTransId="{F38C9BE3-67C2-402E-A392-AAFE36C989C9}" sibTransId="{469037E5-8447-4272-9EB6-42BAE529E238}"/>
    <dgm:cxn modelId="{AFEAE73F-968E-4073-8B60-550750242ED5}" srcId="{E70EBE37-A914-4E9E-94F3-DFEC9D112833}" destId="{3720D9F1-AA48-4E76-847C-E0B461870071}" srcOrd="1" destOrd="0" parTransId="{7068A701-8024-4D5E-A6E7-8E83BB7A3316}" sibTransId="{14762616-F7D0-4BF9-8CAC-2119FE07CF8F}"/>
    <dgm:cxn modelId="{2C8AB761-7FCC-4817-8318-2B6479A15F4F}" srcId="{E70EBE37-A914-4E9E-94F3-DFEC9D112833}" destId="{C479A09B-3208-4D5B-A23E-7765DAD0846F}" srcOrd="2" destOrd="0" parTransId="{823FFA32-DA13-4666-9ACF-DCCB4D613F4B}" sibTransId="{8648CA92-EA80-4CA5-A8B6-12A4182BDA07}"/>
    <dgm:cxn modelId="{D93185B0-B6B6-4FBB-988E-478C7106D6B2}" type="presOf" srcId="{E70EBE37-A914-4E9E-94F3-DFEC9D112833}" destId="{0CFD01B0-C3F7-4FE9-B18D-0E211707DBBD}" srcOrd="0" destOrd="0" presId="urn:microsoft.com/office/officeart/2008/layout/LinedList"/>
    <dgm:cxn modelId="{847900E3-DC05-464C-8ED4-78A20D01C413}" type="presOf" srcId="{C479A09B-3208-4D5B-A23E-7765DAD0846F}" destId="{1344F62F-AC36-4F76-B342-C6800769817C}" srcOrd="0" destOrd="0" presId="urn:microsoft.com/office/officeart/2008/layout/LinedList"/>
    <dgm:cxn modelId="{7B4E07ED-986E-469C-AE31-82CCBF160613}" srcId="{E70EBE37-A914-4E9E-94F3-DFEC9D112833}" destId="{F8437EA4-A299-4BC1-B342-52D4E1A1A16D}" srcOrd="0" destOrd="0" parTransId="{A917DE2C-3CC9-46B8-B57C-C658E0B3F022}" sibTransId="{1C73B99F-341F-4358-B1BC-C6F87F80009D}"/>
    <dgm:cxn modelId="{4E949DF2-B71C-4FB0-9A88-5490C9997B20}" type="presOf" srcId="{DC8D654D-C2EF-4E5E-B36D-C373001C4579}" destId="{717E6420-9CB3-448A-A6DD-713F91B6DC98}" srcOrd="0" destOrd="0" presId="urn:microsoft.com/office/officeart/2008/layout/LinedList"/>
    <dgm:cxn modelId="{25EE4F00-1715-4470-923C-3EDCDE2DCA65}" type="presParOf" srcId="{0CFD01B0-C3F7-4FE9-B18D-0E211707DBBD}" destId="{CF8A8FF8-2BC2-4AA8-AC7D-40EEBEA26E36}" srcOrd="0" destOrd="0" presId="urn:microsoft.com/office/officeart/2008/layout/LinedList"/>
    <dgm:cxn modelId="{70EDA2AB-1E3E-4ACD-8431-713F9F5877E8}" type="presParOf" srcId="{0CFD01B0-C3F7-4FE9-B18D-0E211707DBBD}" destId="{91A0E665-C61B-457B-B187-9D1D09C4582E}" srcOrd="1" destOrd="0" presId="urn:microsoft.com/office/officeart/2008/layout/LinedList"/>
    <dgm:cxn modelId="{9D7AB2B0-036E-4933-97B6-EF2B3CC5EDD0}" type="presParOf" srcId="{91A0E665-C61B-457B-B187-9D1D09C4582E}" destId="{151C79C4-CF1E-41A8-8C34-46E1691597DC}" srcOrd="0" destOrd="0" presId="urn:microsoft.com/office/officeart/2008/layout/LinedList"/>
    <dgm:cxn modelId="{D994A6E9-F5B0-424B-820E-7BF19614757D}" type="presParOf" srcId="{91A0E665-C61B-457B-B187-9D1D09C4582E}" destId="{DB80656C-FC8B-4647-8E60-BF851B630AA3}" srcOrd="1" destOrd="0" presId="urn:microsoft.com/office/officeart/2008/layout/LinedList"/>
    <dgm:cxn modelId="{32CDE7F7-13EF-4266-9406-381D2A7870DA}" type="presParOf" srcId="{0CFD01B0-C3F7-4FE9-B18D-0E211707DBBD}" destId="{C5F21469-ADE5-44FB-BF44-9961DAF11385}" srcOrd="2" destOrd="0" presId="urn:microsoft.com/office/officeart/2008/layout/LinedList"/>
    <dgm:cxn modelId="{DF13FEC7-C83E-44C7-8457-F882045BAC62}" type="presParOf" srcId="{0CFD01B0-C3F7-4FE9-B18D-0E211707DBBD}" destId="{FC4D26E5-2CFE-4541-ACBB-942A5D1D2762}" srcOrd="3" destOrd="0" presId="urn:microsoft.com/office/officeart/2008/layout/LinedList"/>
    <dgm:cxn modelId="{FDE4C9A3-DE6E-4F0A-9838-1E2B2B882F1D}" type="presParOf" srcId="{FC4D26E5-2CFE-4541-ACBB-942A5D1D2762}" destId="{EA2469BC-8B6D-4E94-8271-13A5A00F9629}" srcOrd="0" destOrd="0" presId="urn:microsoft.com/office/officeart/2008/layout/LinedList"/>
    <dgm:cxn modelId="{9AAD221A-6E6E-474F-9EA4-61BB3EC0F1E9}" type="presParOf" srcId="{FC4D26E5-2CFE-4541-ACBB-942A5D1D2762}" destId="{AFE488C8-29BB-4B50-99CE-6DD17C2C1EA1}" srcOrd="1" destOrd="0" presId="urn:microsoft.com/office/officeart/2008/layout/LinedList"/>
    <dgm:cxn modelId="{5E8820EE-A210-4963-A7A8-A9D532D8A962}" type="presParOf" srcId="{0CFD01B0-C3F7-4FE9-B18D-0E211707DBBD}" destId="{3E182952-4E93-4B9F-8235-0E1B2AA3B5BE}" srcOrd="4" destOrd="0" presId="urn:microsoft.com/office/officeart/2008/layout/LinedList"/>
    <dgm:cxn modelId="{FC23E8A5-CC02-4E03-956F-A5E728CBB5FE}" type="presParOf" srcId="{0CFD01B0-C3F7-4FE9-B18D-0E211707DBBD}" destId="{1A413FAC-EF1F-43C5-86F2-CEF318F46441}" srcOrd="5" destOrd="0" presId="urn:microsoft.com/office/officeart/2008/layout/LinedList"/>
    <dgm:cxn modelId="{1E3B6E89-AEB0-4E1C-8C6A-C8C868B4ECE2}" type="presParOf" srcId="{1A413FAC-EF1F-43C5-86F2-CEF318F46441}" destId="{1344F62F-AC36-4F76-B342-C6800769817C}" srcOrd="0" destOrd="0" presId="urn:microsoft.com/office/officeart/2008/layout/LinedList"/>
    <dgm:cxn modelId="{1382EECD-C06B-4842-BE97-B5E1908F161F}" type="presParOf" srcId="{1A413FAC-EF1F-43C5-86F2-CEF318F46441}" destId="{F95BC452-E5E1-42B9-B231-9E69F03BD75D}" srcOrd="1" destOrd="0" presId="urn:microsoft.com/office/officeart/2008/layout/LinedList"/>
    <dgm:cxn modelId="{51BBD2AD-620A-4057-B60C-F751ECABCD78}" type="presParOf" srcId="{0CFD01B0-C3F7-4FE9-B18D-0E211707DBBD}" destId="{83188841-1671-403A-838F-6B01322C2D7D}" srcOrd="6" destOrd="0" presId="urn:microsoft.com/office/officeart/2008/layout/LinedList"/>
    <dgm:cxn modelId="{82949F52-9EF8-423A-A9BD-C0249964D2A3}" type="presParOf" srcId="{0CFD01B0-C3F7-4FE9-B18D-0E211707DBBD}" destId="{141BFA7F-21E5-49A9-880B-2EF415C2007E}" srcOrd="7" destOrd="0" presId="urn:microsoft.com/office/officeart/2008/layout/LinedList"/>
    <dgm:cxn modelId="{427C0C71-7EF4-41C4-87D8-84EA970E45A6}" type="presParOf" srcId="{141BFA7F-21E5-49A9-880B-2EF415C2007E}" destId="{717E6420-9CB3-448A-A6DD-713F91B6DC98}" srcOrd="0" destOrd="0" presId="urn:microsoft.com/office/officeart/2008/layout/LinedList"/>
    <dgm:cxn modelId="{B03A4B94-260F-4F4C-B7E4-DB7F34E89358}" type="presParOf" srcId="{141BFA7F-21E5-49A9-880B-2EF415C2007E}" destId="{60839787-2689-44BA-AA76-EDD8140CF43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FC747F-20ED-4C57-ADE4-0FC436B38365}">
      <dsp:nvSpPr>
        <dsp:cNvPr id="0" name=""/>
        <dsp:cNvSpPr/>
      </dsp:nvSpPr>
      <dsp:spPr>
        <a:xfrm>
          <a:off x="0" y="0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71CAF1-57CA-4A16-AF2D-315752D0E062}">
      <dsp:nvSpPr>
        <dsp:cNvPr id="0" name=""/>
        <dsp:cNvSpPr/>
      </dsp:nvSpPr>
      <dsp:spPr>
        <a:xfrm>
          <a:off x="0" y="0"/>
          <a:ext cx="5181600" cy="2389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With the facilitator facing the other way, a member of the audience will randomly flip one of the bits on the grid. </a:t>
          </a:r>
        </a:p>
      </dsp:txBody>
      <dsp:txXfrm>
        <a:off x="0" y="0"/>
        <a:ext cx="5181600" cy="2389909"/>
      </dsp:txXfrm>
    </dsp:sp>
    <dsp:sp modelId="{38764962-7059-4330-A0AB-5AA8BA660111}">
      <dsp:nvSpPr>
        <dsp:cNvPr id="0" name=""/>
        <dsp:cNvSpPr/>
      </dsp:nvSpPr>
      <dsp:spPr>
        <a:xfrm>
          <a:off x="0" y="2389909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A7D2F-B9CD-443C-ACEB-A386F5424696}">
      <dsp:nvSpPr>
        <dsp:cNvPr id="0" name=""/>
        <dsp:cNvSpPr/>
      </dsp:nvSpPr>
      <dsp:spPr>
        <a:xfrm>
          <a:off x="0" y="2389909"/>
          <a:ext cx="5181600" cy="23899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Can the facilitator identify which bit was flipped?</a:t>
          </a:r>
        </a:p>
      </dsp:txBody>
      <dsp:txXfrm>
        <a:off x="0" y="2389909"/>
        <a:ext cx="5181600" cy="23899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8A8FF8-2BC2-4AA8-AC7D-40EEBEA26E36}">
      <dsp:nvSpPr>
        <dsp:cNvPr id="0" name=""/>
        <dsp:cNvSpPr/>
      </dsp:nvSpPr>
      <dsp:spPr>
        <a:xfrm>
          <a:off x="0" y="153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1C79C4-CF1E-41A8-8C34-46E1691597DC}">
      <dsp:nvSpPr>
        <dsp:cNvPr id="0" name=""/>
        <dsp:cNvSpPr/>
      </dsp:nvSpPr>
      <dsp:spPr>
        <a:xfrm>
          <a:off x="0" y="1539"/>
          <a:ext cx="10515600" cy="120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Key Concepts: error detection, fault tolerance</a:t>
          </a:r>
        </a:p>
      </dsp:txBody>
      <dsp:txXfrm>
        <a:off x="0" y="1539"/>
        <a:ext cx="10515600" cy="1201760"/>
      </dsp:txXfrm>
    </dsp:sp>
    <dsp:sp modelId="{C5F21469-ADE5-44FB-BF44-9961DAF11385}">
      <dsp:nvSpPr>
        <dsp:cNvPr id="0" name=""/>
        <dsp:cNvSpPr/>
      </dsp:nvSpPr>
      <dsp:spPr>
        <a:xfrm>
          <a:off x="0" y="120330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2469BC-8B6D-4E94-8271-13A5A00F9629}">
      <dsp:nvSpPr>
        <dsp:cNvPr id="0" name=""/>
        <dsp:cNvSpPr/>
      </dsp:nvSpPr>
      <dsp:spPr>
        <a:xfrm>
          <a:off x="0" y="1203300"/>
          <a:ext cx="10505330" cy="1289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What is the “price” we pay to include fault tolerance when we transmit our 5x5 grid of bits? Is it worth it?</a:t>
          </a:r>
        </a:p>
      </dsp:txBody>
      <dsp:txXfrm>
        <a:off x="0" y="1203300"/>
        <a:ext cx="10505330" cy="1289561"/>
      </dsp:txXfrm>
    </dsp:sp>
    <dsp:sp modelId="{3E182952-4E93-4B9F-8235-0E1B2AA3B5BE}">
      <dsp:nvSpPr>
        <dsp:cNvPr id="0" name=""/>
        <dsp:cNvSpPr/>
      </dsp:nvSpPr>
      <dsp:spPr>
        <a:xfrm>
          <a:off x="0" y="249286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44F62F-AC36-4F76-B342-C6800769817C}">
      <dsp:nvSpPr>
        <dsp:cNvPr id="0" name=""/>
        <dsp:cNvSpPr/>
      </dsp:nvSpPr>
      <dsp:spPr>
        <a:xfrm>
          <a:off x="0" y="2492861"/>
          <a:ext cx="10515600" cy="120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How robust is our data validation strategy? Are there cases where we would not be able to detect an error?</a:t>
          </a:r>
        </a:p>
      </dsp:txBody>
      <dsp:txXfrm>
        <a:off x="0" y="2492861"/>
        <a:ext cx="10515600" cy="1201760"/>
      </dsp:txXfrm>
    </dsp:sp>
    <dsp:sp modelId="{83188841-1671-403A-838F-6B01322C2D7D}">
      <dsp:nvSpPr>
        <dsp:cNvPr id="0" name=""/>
        <dsp:cNvSpPr/>
      </dsp:nvSpPr>
      <dsp:spPr>
        <a:xfrm>
          <a:off x="0" y="369462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E6420-9CB3-448A-A6DD-713F91B6DC98}">
      <dsp:nvSpPr>
        <dsp:cNvPr id="0" name=""/>
        <dsp:cNvSpPr/>
      </dsp:nvSpPr>
      <dsp:spPr>
        <a:xfrm>
          <a:off x="0" y="3694621"/>
          <a:ext cx="10515600" cy="1201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t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Does this strategy scale?</a:t>
          </a:r>
        </a:p>
      </dsp:txBody>
      <dsp:txXfrm>
        <a:off x="0" y="3694621"/>
        <a:ext cx="10515600" cy="1201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468361-E1CB-4182-B9B9-E76F914808C5}" type="datetimeFigureOut">
              <a:rPr lang="en-US" smtClean="0"/>
              <a:t>8/31/2023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C5E3EC-ABE9-4BE3-A575-735278A64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208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Invalid, valid, valid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5E3EC-ABE9-4BE3-A575-735278A646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834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19C0E-0F74-46E2-9FE5-035948FA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1021" y="1549876"/>
            <a:ext cx="10443358" cy="2387600"/>
          </a:xfrm>
        </p:spPr>
        <p:txBody>
          <a:bodyPr anchor="b"/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89AFC0-F66E-42D5-986B-0A65B4528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1022" y="4044248"/>
            <a:ext cx="10443357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48EA96-0E6D-4BA1-AC00-8549DCB02663}"/>
              </a:ext>
            </a:extLst>
          </p:cNvPr>
          <p:cNvSpPr/>
          <p:nvPr userDrawn="1"/>
        </p:nvSpPr>
        <p:spPr>
          <a:xfrm>
            <a:off x="-16042" y="0"/>
            <a:ext cx="795646" cy="685800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A8280C5C-7067-4179-B556-52E023DDE4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021" y="504317"/>
            <a:ext cx="2362200" cy="10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505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F4D0C7-E69B-A189-252B-E8B20BC61D20}"/>
              </a:ext>
            </a:extLst>
          </p:cNvPr>
          <p:cNvSpPr/>
          <p:nvPr userDrawn="1"/>
        </p:nvSpPr>
        <p:spPr>
          <a:xfrm>
            <a:off x="0" y="6160168"/>
            <a:ext cx="12192000" cy="6978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7A74F71-051C-5CBC-1B66-5AE679F3E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4321" y="1041400"/>
            <a:ext cx="10443358" cy="2387600"/>
          </a:xfrm>
        </p:spPr>
        <p:txBody>
          <a:bodyPr anchor="b"/>
          <a:lstStyle>
            <a:lvl1pPr algn="ctr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0570FF8-3C55-E44F-CE2A-7EC6B0452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322" y="3535772"/>
            <a:ext cx="1044335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271CE535-52FD-22BF-32E5-FB712BA7A8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28" y="6238791"/>
            <a:ext cx="1258442" cy="540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363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- Info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E5948-1EC5-4567-B94D-BB6DEF97E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anchor="b"/>
          <a:lstStyle>
            <a:lvl1pPr>
              <a:defRPr b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8B579-548D-4ED5-99AA-2E525DDFCE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01" y="1710047"/>
            <a:ext cx="10515600" cy="48979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F30E16-4C82-67A3-974D-0EAECFA292E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E4B8DE4F-0085-25FA-8436-D3817D327B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720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EA690-85B8-4185-B356-C8E99412F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168" y="2155854"/>
            <a:ext cx="10515600" cy="211411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87E1C2-E43B-469E-85E5-E739716C88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6168" y="4331668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DD868B-16B3-810D-16A0-C8E1C59A294D}"/>
              </a:ext>
            </a:extLst>
          </p:cNvPr>
          <p:cNvSpPr/>
          <p:nvPr userDrawn="1"/>
        </p:nvSpPr>
        <p:spPr>
          <a:xfrm>
            <a:off x="-465221" y="-100200"/>
            <a:ext cx="729916" cy="7238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DA45ED-8456-4619-820D-32F9AFF0349E}"/>
              </a:ext>
            </a:extLst>
          </p:cNvPr>
          <p:cNvSpPr/>
          <p:nvPr userDrawn="1"/>
        </p:nvSpPr>
        <p:spPr>
          <a:xfrm>
            <a:off x="0" y="-6875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039677-41F5-4EDA-A79C-2757D3F6004C}"/>
              </a:ext>
            </a:extLst>
          </p:cNvPr>
          <p:cNvSpPr/>
          <p:nvPr userDrawn="1"/>
        </p:nvSpPr>
        <p:spPr>
          <a:xfrm>
            <a:off x="0" y="6134544"/>
            <a:ext cx="12192000" cy="73033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89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698171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1698170"/>
            <a:ext cx="5181600" cy="47798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11FEEA-1E30-7C22-A11C-72A910B2A0C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A6888273-8D89-2F30-9408-3A5008438E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699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7E733-15B0-4B7F-9B54-9A57D47D85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67F709-66B6-4F15-9497-4D9417FC58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73436" y="2523506"/>
            <a:ext cx="5181600" cy="39544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FF8DADB-67FA-4B35-BBC6-27F66DB2B368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363249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EF015EE-9F30-42A4-9A91-5C44483ACA2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5685342" y="1603558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FA8E3-1823-E858-4175-E48AFD64FCCE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4F31481-4005-5C2B-D056-37B22F307C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78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13528-3CC8-4E04-9B65-D00A6F02D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B503A43-D891-BF98-B520-5CE5DF832D89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45B32848-F75E-3382-1FD8-37AAC9736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90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E2BCA-E3A7-41A5-98D9-B02B582B2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778" y="37270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A63C8-4ED2-457C-A579-DC70BB64F0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9645" y="372709"/>
            <a:ext cx="6172200" cy="61125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20513-4D83-435B-BA11-2D68ACF39E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9777" y="2064063"/>
            <a:ext cx="3932237" cy="442122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E94B675-26A3-46B1-BE7C-37B5D012ED91}"/>
              </a:ext>
            </a:extLst>
          </p:cNvPr>
          <p:cNvCxnSpPr>
            <a:cxnSpLocks/>
          </p:cNvCxnSpPr>
          <p:nvPr userDrawn="1"/>
        </p:nvCxnSpPr>
        <p:spPr>
          <a:xfrm>
            <a:off x="459777" y="1972909"/>
            <a:ext cx="393223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C2772AFD-000C-351B-1FEB-01796C93ADA5}"/>
              </a:ext>
            </a:extLst>
          </p:cNvPr>
          <p:cNvSpPr/>
          <p:nvPr userDrawn="1"/>
        </p:nvSpPr>
        <p:spPr>
          <a:xfrm>
            <a:off x="11146379" y="0"/>
            <a:ext cx="104562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2"/>
              </a:solidFill>
            </a:endParaRP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B1A1095E-57C3-FBEC-AE53-3D21512980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879459" y="700518"/>
            <a:ext cx="1579459" cy="67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5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294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CAF276-6A14-444C-B053-E65410733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F4035-3582-470F-B853-E0DE1996A8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2301" y="1790303"/>
            <a:ext cx="10515600" cy="4817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0D7DFA0-3F3F-AE4C-8761-4FB47081D016}"/>
              </a:ext>
            </a:extLst>
          </p:cNvPr>
          <p:cNvCxnSpPr/>
          <p:nvPr userDrawn="1"/>
        </p:nvCxnSpPr>
        <p:spPr>
          <a:xfrm>
            <a:off x="0" y="0"/>
            <a:ext cx="0" cy="685800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8981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50" r:id="rId3"/>
    <p:sldLayoutId id="2147483651" r:id="rId4"/>
    <p:sldLayoutId id="2147483652" r:id="rId5"/>
    <p:sldLayoutId id="2147483660" r:id="rId6"/>
    <p:sldLayoutId id="2147483661" r:id="rId7"/>
    <p:sldLayoutId id="2147483656" r:id="rId8"/>
    <p:sldLayoutId id="2147483655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Yr9s5NjsVAo?feature=oembed" TargetMode="Externa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E00B9-7FE4-9CF0-BA95-5BE5B46454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b">
            <a:normAutofit/>
          </a:bodyPr>
          <a:lstStyle/>
          <a:p>
            <a:r>
              <a:rPr lang="en-US" dirty="0"/>
              <a:t>Parity Magic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0E561-9088-03ED-6573-48EA52AF92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CS Demonstration – Fault Tolerance &amp; Error Detection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8A1353-A51F-33BC-8910-205AE4ED74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989" y="492608"/>
            <a:ext cx="2793887" cy="2347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68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096C7-7E13-AAB2-9E44-A97ADCEF4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Supplies 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A159E5-97D2-0F79-F400-8C941EDD90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Labels for name and group number</a:t>
            </a:r>
          </a:p>
          <a:p>
            <a:r>
              <a:rPr lang="en-US" b="1" dirty="0"/>
              <a:t>2 Different Colored Post-It notes </a:t>
            </a:r>
            <a:r>
              <a:rPr lang="en-US" dirty="0"/>
              <a:t>for Parity Magic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85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FE3A8-3702-7CF5-2068-344DC8D92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Volunteer, Please!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52643-1B31-5D9C-5FC2-3DEFA01402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301" y="1710047"/>
            <a:ext cx="7320708" cy="4897922"/>
          </a:xfrm>
        </p:spPr>
        <p:txBody>
          <a:bodyPr/>
          <a:lstStyle/>
          <a:p>
            <a:r>
              <a:rPr lang="en-US" dirty="0"/>
              <a:t>Please create a 5x5 grid using two different colored post-it notes. Colors should be chosen completely randomly! No need for perfection and leave a little space between the post-its.</a:t>
            </a:r>
          </a:p>
          <a:p>
            <a:endParaRPr lang="en-US" dirty="0"/>
          </a:p>
          <a:p>
            <a:r>
              <a:rPr lang="en-US" dirty="0"/>
              <a:t>We’ll consider each post-it note to represent one bit, a 0 or a 1, which computers use to represent everything! One color indicates the bit is off (0), and the other represents the bit being on (1).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5 rows of 5 parity cards in a random arrangement.">
            <a:extLst>
              <a:ext uri="{FF2B5EF4-FFF2-40B4-BE49-F238E27FC236}">
                <a16:creationId xmlns:a16="http://schemas.microsoft.com/office/drawing/2014/main" id="{5C4F6D19-67FA-069A-8F0C-F5CF0AD40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886" y="2574234"/>
            <a:ext cx="2315931" cy="239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00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8B3E-2F72-7BD5-EDE9-8362C282D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>
            <a:normAutofit/>
          </a:bodyPr>
          <a:lstStyle/>
          <a:p>
            <a:r>
              <a:rPr lang="en-US" dirty="0"/>
              <a:t>The Magic Trick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9E9C2D8-EE29-DCF9-64B9-587E174A943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30275" y="1754981"/>
            <a:ext cx="4000500" cy="4667250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221C18-E173-D86E-D4F6-4C01904FDFFE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705178855"/>
              </p:ext>
            </p:extLst>
          </p:nvPr>
        </p:nvGraphicFramePr>
        <p:xfrm>
          <a:off x="5673436" y="1698170"/>
          <a:ext cx="5181600" cy="47798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4270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8B3E-2F72-7BD5-EDE9-8362C282D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Magic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368D9-6C0E-1F92-5022-E0F291C594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With the facilitator facing the other way, a member of the audience will randomly flip one of the bits on the grid.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Can the facilitator identify which bit was flipped?</a:t>
            </a:r>
          </a:p>
          <a:p>
            <a:pPr marL="0" indent="0" algn="ctr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Behind the Curtain </a:t>
            </a:r>
            <a:br>
              <a:rPr lang="en-US" dirty="0"/>
            </a:br>
            <a:r>
              <a:rPr lang="en-US" dirty="0"/>
              <a:t>The parity bits are used to check whether the number of 'on' bits in each row and column is odd or even.</a:t>
            </a:r>
          </a:p>
          <a:p>
            <a:pPr marL="0" indent="0">
              <a:buNone/>
            </a:pPr>
            <a:r>
              <a:rPr lang="en-US" dirty="0"/>
              <a:t>If a card is flipped, it will cause a mismatch in the parity bits for its row and column, allowing the demonstrator to identify the flipped card.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82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92CAC-01B3-28E4-9E3E-5E384A678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3133"/>
          </a:xfrm>
        </p:spPr>
        <p:txBody>
          <a:bodyPr anchor="b">
            <a:normAutofit/>
          </a:bodyPr>
          <a:lstStyle/>
          <a:p>
            <a:r>
              <a:rPr lang="en-US" dirty="0"/>
              <a:t>Debrief &amp; Discussion</a:t>
            </a: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C5E57BA9-BD81-CFC1-D54F-A7F5D7E4DC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4280194"/>
              </p:ext>
            </p:extLst>
          </p:nvPr>
        </p:nvGraphicFramePr>
        <p:xfrm>
          <a:off x="352301" y="1710047"/>
          <a:ext cx="10515600" cy="4897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75772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C67AB8-CC07-DE54-1F90-7CA460B7C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436" y="250031"/>
            <a:ext cx="10515600" cy="1169069"/>
          </a:xfrm>
        </p:spPr>
        <p:txBody>
          <a:bodyPr anchor="b">
            <a:normAutofit/>
          </a:bodyPr>
          <a:lstStyle/>
          <a:p>
            <a:r>
              <a:rPr lang="en-US" dirty="0"/>
              <a:t>Extending the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AECA7-46A0-3C38-3E14-0927592C5A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9436" y="1698171"/>
            <a:ext cx="5181600" cy="4779819"/>
          </a:xfrm>
        </p:spPr>
        <p:txBody>
          <a:bodyPr>
            <a:normAutofit/>
          </a:bodyPr>
          <a:lstStyle/>
          <a:p>
            <a:r>
              <a:rPr lang="en-US" dirty="0"/>
              <a:t>We see strategies to send data with built-in error checks all the time!</a:t>
            </a:r>
          </a:p>
          <a:p>
            <a:pPr lvl="1"/>
            <a:r>
              <a:rPr lang="en-US" sz="2800"/>
              <a:t>Ensure that numbers are valid (credit cards, ISBNs, product numbers)</a:t>
            </a:r>
          </a:p>
          <a:p>
            <a:pPr lvl="1"/>
            <a:r>
              <a:rPr lang="en-US" sz="2800"/>
              <a:t>Build in double checks to financial systems double-entry bookkeeping) proofreading, etc.).</a:t>
            </a:r>
          </a:p>
        </p:txBody>
      </p:sp>
      <p:pic>
        <p:nvPicPr>
          <p:cNvPr id="4" name="Online Media 3" descr="The Secret Algorithm in Your Credit Card Number">
            <a:hlinkClick r:id="" action="ppaction://media"/>
            <a:extLst>
              <a:ext uri="{FF2B5EF4-FFF2-40B4-BE49-F238E27FC236}">
                <a16:creationId xmlns:a16="http://schemas.microsoft.com/office/drawing/2014/main" id="{36F29623-8FCC-B214-B861-CA9152AC975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73436" y="2624277"/>
            <a:ext cx="5181600" cy="29276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96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4A275-7D48-922D-1D4B-09CD4B23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the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4A96E-65B9-7F24-6D6C-A0AC92EED4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171" y="1710047"/>
            <a:ext cx="6654141" cy="514795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Double the value of every other digit, starting from the rightmost digit (which is the check digit) and moving left. If doubling a number results in a value greater than 9, subtract 9 from the result.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Sum all the digits of the number. This includes both the digits that were doubled and the ones that were not.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Check if the total modulo 10 is equal to 0. If it is, then the number is valid according to the </a:t>
            </a:r>
            <a:r>
              <a:rPr lang="en-US" dirty="0" err="1"/>
              <a:t>Luhn</a:t>
            </a:r>
            <a:r>
              <a:rPr lang="en-US" dirty="0"/>
              <a:t> formula; otherwise, it is not valid.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2791A8-7F2B-AC53-151F-1D3106BA624F}"/>
              </a:ext>
            </a:extLst>
          </p:cNvPr>
          <p:cNvSpPr txBox="1"/>
          <p:nvPr/>
        </p:nvSpPr>
        <p:spPr>
          <a:xfrm>
            <a:off x="7006442" y="4674150"/>
            <a:ext cx="458430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Are these valid numbers?</a:t>
            </a:r>
          </a:p>
          <a:p>
            <a:r>
              <a:rPr lang="en-US" sz="2800" dirty="0"/>
              <a:t>4532 0132 0023 7510 </a:t>
            </a:r>
          </a:p>
          <a:p>
            <a:r>
              <a:rPr lang="en-US" sz="2800" dirty="0"/>
              <a:t>4716 1234 5678 9012</a:t>
            </a:r>
          </a:p>
          <a:p>
            <a:r>
              <a:rPr lang="en-US" sz="2800" dirty="0"/>
              <a:t>2951 5824 5041 9389</a:t>
            </a:r>
          </a:p>
        </p:txBody>
      </p:sp>
      <p:pic>
        <p:nvPicPr>
          <p:cNvPr id="2050" name="Picture 2" descr="How to Avoid the Most Common Credit Card Fees - Debt.com">
            <a:extLst>
              <a:ext uri="{FF2B5EF4-FFF2-40B4-BE49-F238E27FC236}">
                <a16:creationId xmlns:a16="http://schemas.microsoft.com/office/drawing/2014/main" id="{24524E32-BB5F-DE5B-4D92-EA92B8E215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442" y="1710046"/>
            <a:ext cx="4002685" cy="2667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006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utgers">
      <a:dk1>
        <a:srgbClr val="000000"/>
      </a:dk1>
      <a:lt1>
        <a:srgbClr val="FFFFFF"/>
      </a:lt1>
      <a:dk2>
        <a:srgbClr val="262022"/>
      </a:dk2>
      <a:lt2>
        <a:srgbClr val="E5E6E7"/>
      </a:lt2>
      <a:accent1>
        <a:srgbClr val="C71F2D"/>
      </a:accent1>
      <a:accent2>
        <a:srgbClr val="5F6A72"/>
      </a:accent2>
      <a:accent3>
        <a:srgbClr val="000A4E"/>
      </a:accent3>
      <a:accent4>
        <a:srgbClr val="BD9D78"/>
      </a:accent4>
      <a:accent5>
        <a:srgbClr val="92D5E6"/>
      </a:accent5>
      <a:accent6>
        <a:srgbClr val="5E8BB0"/>
      </a:accent6>
      <a:hlink>
        <a:srgbClr val="5F6A72"/>
      </a:hlink>
      <a:folHlink>
        <a:srgbClr val="5F6A72"/>
      </a:folHlink>
    </a:clrScheme>
    <a:fontScheme name="Custom 4">
      <a:majorFont>
        <a:latin typeface="Calibri Light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SP PowerPoint Template" id="{C153020E-1581-4727-9EC3-47E40C79A8F2}" vid="{02FEBE2E-092B-4F55-8508-D4ACC6CD9D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974E97770FBD43A02DFD71E4FE56FF" ma:contentTypeVersion="11" ma:contentTypeDescription="Create a new document." ma:contentTypeScope="" ma:versionID="66989df541d1cc950022adec4c75af3d">
  <xsd:schema xmlns:xsd="http://www.w3.org/2001/XMLSchema" xmlns:xs="http://www.w3.org/2001/XMLSchema" xmlns:p="http://schemas.microsoft.com/office/2006/metadata/properties" xmlns:ns2="4ffaa57c-3f8c-4b92-b6c5-b29ceb973672" xmlns:ns3="9c16a907-e824-41e1-b1e5-051d3f025b50" targetNamespace="http://schemas.microsoft.com/office/2006/metadata/properties" ma:root="true" ma:fieldsID="0870a3eb1f18435b6872e2660d86adeb" ns2:_="" ns3:_="">
    <xsd:import namespace="4ffaa57c-3f8c-4b92-b6c5-b29ceb973672"/>
    <xsd:import namespace="9c16a907-e824-41e1-b1e5-051d3f025b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57c-3f8c-4b92-b6c5-b29ceb9736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16a907-e824-41e1-b1e5-051d3f025b5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83F768-0B0C-4767-B58B-CBBC30CDB4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57c-3f8c-4b92-b6c5-b29ceb973672"/>
    <ds:schemaRef ds:uri="9c16a907-e824-41e1-b1e5-051d3f025b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3ABCAD-EA62-4859-8E8F-E234BDDB0D2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F0DEEEE-ED43-4E7B-9DC4-AC74D31FE7D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CESP PowerPoint Template</Template>
  <TotalTime>136</TotalTime>
  <Words>470</Words>
  <Application>Microsoft Office PowerPoint</Application>
  <PresentationFormat>Widescreen</PresentationFormat>
  <Paragraphs>38</Paragraphs>
  <Slides>8</Slides>
  <Notes>1</Notes>
  <HiddenSlides>1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Parity Magic</vt:lpstr>
      <vt:lpstr>Supplies  </vt:lpstr>
      <vt:lpstr>A Volunteer, Please!</vt:lpstr>
      <vt:lpstr>The Magic Trick</vt:lpstr>
      <vt:lpstr>The Magic Trick</vt:lpstr>
      <vt:lpstr>Debrief &amp; Discussion</vt:lpstr>
      <vt:lpstr>Extending the Learning</vt:lpstr>
      <vt:lpstr>Extending the Learning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Orange Game</dc:title>
  <dc:creator>David Amiel</dc:creator>
  <cp:lastModifiedBy>Ayra Khan</cp:lastModifiedBy>
  <cp:revision>6</cp:revision>
  <dcterms:created xsi:type="dcterms:W3CDTF">2023-08-30T19:37:54Z</dcterms:created>
  <dcterms:modified xsi:type="dcterms:W3CDTF">2023-08-31T16:41:49Z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0x01010006974E97770FBD43A02DFD71E4FE56FF</vt:lpwstr>
  </property>
</Properties>
</file>