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473" r:id="rId6"/>
    <p:sldId id="2469" r:id="rId7"/>
    <p:sldId id="2468" r:id="rId8"/>
    <p:sldId id="2466" r:id="rId9"/>
    <p:sldId id="2470" r:id="rId10"/>
    <p:sldId id="2471" r:id="rId11"/>
    <p:sldId id="24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745"/>
    <a:srgbClr val="F9D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85028" autoAdjust="0"/>
  </p:normalViewPr>
  <p:slideViewPr>
    <p:cSldViewPr snapToGrid="0">
      <p:cViewPr varScale="1">
        <p:scale>
          <a:sx n="159" d="100"/>
          <a:sy n="159" d="100"/>
        </p:scale>
        <p:origin x="3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68361-E1CB-4182-B9B9-E76F914808C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5E3EC-ABE9-4BE3-A575-735278A64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0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52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A computing innovation?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has a computer or comping software.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7400" marR="0" lvl="4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Maybe ask what CI they discussed in June…THEN talk about positive and negative effects.</a:t>
            </a:r>
          </a:p>
          <a:p>
            <a:pPr marL="2057400" marR="0" lvl="4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have POSITIVE effects AND NEGATIVE effects.</a:t>
            </a:r>
          </a:p>
          <a:p>
            <a:pPr marL="2057400" marR="0" lvl="4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 Electric cars</a:t>
            </a:r>
          </a:p>
          <a:p>
            <a:pPr marL="2514600" marR="0" lvl="5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Positive: Energy efficient, reduce emissions;</a:t>
            </a:r>
          </a:p>
          <a:p>
            <a:pPr marL="2514600" marR="0" lvl="5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Negative: Not so environmentally friendly as they seem:</a:t>
            </a:r>
          </a:p>
          <a:p>
            <a:pPr marL="1143000" marR="0">
              <a:spcBef>
                <a:spcPts val="0"/>
              </a:spcBef>
              <a:spcAft>
                <a:spcPts val="0"/>
              </a:spcAft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Notes: Electric cars rely on electricity from power plants which still use fossil fuel. Battery consumption/recycling is not environmentally friendly, Tires wear out faster die to car weight(recycling not environmentally friendly); Lithium battery fires cause release of toxic gasses – if car in accident and catches fire.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>
              <a:spcBef>
                <a:spcPts val="0"/>
              </a:spcBef>
              <a:spcAft>
                <a:spcPts val="0"/>
              </a:spcAft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>
              <a:spcBef>
                <a:spcPts val="0"/>
              </a:spcBef>
              <a:spcAft>
                <a:spcPts val="0"/>
              </a:spcAft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 for you (and students) to think about NEGATIVE EFFECTS OF COMPUTING INNOVATIONS as well as POSITIVE EFFECTS.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>
              <a:spcBef>
                <a:spcPts val="0"/>
              </a:spcBef>
              <a:spcAft>
                <a:spcPts val="0"/>
              </a:spcAft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>
              <a:spcBef>
                <a:spcPts val="0"/>
              </a:spcBef>
              <a:spcAft>
                <a:spcPts val="0"/>
              </a:spcAft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 effects should focus on THE INNOVATION, not how people USE the innovation. Assume the innovation is used as it is intended to be used: Powerful electric cars have FAST acceleration and the misjudgment of unexpected accelerations is the main cause of accidents with electric cars.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50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 #1s in a group, all #2s in a group, etc. 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 THE TIME HERE!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057400" marR="0" lvl="4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Share out with new group.  </a:t>
            </a:r>
          </a:p>
          <a:p>
            <a:pPr marL="2057400" marR="0" lvl="4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DISCUSSION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Note what is similar and what is different.</a:t>
            </a:r>
          </a:p>
          <a:p>
            <a:pPr marL="2057400" marR="0" lvl="4" indent="-2286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 with class.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26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Debrief: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What is the most significant outcome of this activity? (for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you?for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your students?)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Listening skills, realization that just because technology gives us conveniences doesn’t mean everything is super good. THERE ARE HARMFUL effects that we subconsciously ignore.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870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9C0E-0F74-46E2-9FE5-035948FA5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021" y="1549876"/>
            <a:ext cx="10443358" cy="2387600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9AFC0-F66E-42D5-986B-0A65B4528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1022" y="4044248"/>
            <a:ext cx="10443357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48EA96-0E6D-4BA1-AC00-8549DCB02663}"/>
              </a:ext>
            </a:extLst>
          </p:cNvPr>
          <p:cNvSpPr/>
          <p:nvPr userDrawn="1"/>
        </p:nvSpPr>
        <p:spPr>
          <a:xfrm>
            <a:off x="-16042" y="0"/>
            <a:ext cx="795646" cy="685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A8280C5C-7067-4179-B556-52E023DDE4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21" y="504317"/>
            <a:ext cx="2362200" cy="10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5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F4D0C7-E69B-A189-252B-E8B20BC61D20}"/>
              </a:ext>
            </a:extLst>
          </p:cNvPr>
          <p:cNvSpPr/>
          <p:nvPr userDrawn="1"/>
        </p:nvSpPr>
        <p:spPr>
          <a:xfrm>
            <a:off x="0" y="6160168"/>
            <a:ext cx="12192000" cy="6978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A74F71-051C-5CBC-1B66-5AE679F3E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321" y="1041400"/>
            <a:ext cx="10443358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0570FF8-3C55-E44F-CE2A-7EC6B045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322" y="3535772"/>
            <a:ext cx="1044335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1CE535-52FD-22BF-32E5-FB712BA7A8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8" y="6238791"/>
            <a:ext cx="1258442" cy="54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6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f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5948-1EC5-4567-B94D-BB6DEF97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3133"/>
          </a:xfrm>
        </p:spPr>
        <p:txBody>
          <a:bodyPr anchor="b"/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8B579-548D-4ED5-99AA-2E525DDFC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01" y="1710047"/>
            <a:ext cx="10515600" cy="4897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30E16-4C82-67A3-974D-0EAECFA292E9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4B8DE4F-0085-25FA-8436-D3817D327B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2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EA690-85B8-4185-B356-C8E99412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68" y="2155854"/>
            <a:ext cx="10515600" cy="211411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7E1C2-E43B-469E-85E5-E739716C8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168" y="43316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DD868B-16B3-810D-16A0-C8E1C59A294D}"/>
              </a:ext>
            </a:extLst>
          </p:cNvPr>
          <p:cNvSpPr/>
          <p:nvPr userDrawn="1"/>
        </p:nvSpPr>
        <p:spPr>
          <a:xfrm>
            <a:off x="-465221" y="-100200"/>
            <a:ext cx="729916" cy="7238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DA45ED-8456-4619-820D-32F9AFF0349E}"/>
              </a:ext>
            </a:extLst>
          </p:cNvPr>
          <p:cNvSpPr/>
          <p:nvPr userDrawn="1"/>
        </p:nvSpPr>
        <p:spPr>
          <a:xfrm>
            <a:off x="0" y="-6875"/>
            <a:ext cx="12192000" cy="73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039677-41F5-4EDA-A79C-2757D3F6004C}"/>
              </a:ext>
            </a:extLst>
          </p:cNvPr>
          <p:cNvSpPr/>
          <p:nvPr userDrawn="1"/>
        </p:nvSpPr>
        <p:spPr>
          <a:xfrm>
            <a:off x="0" y="6134544"/>
            <a:ext cx="12192000" cy="73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8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7E733-15B0-4B7F-9B54-9A57D47D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1698171"/>
            <a:ext cx="5181600" cy="477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7F709-66B6-4F15-9497-4D9417FC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3436" y="1698170"/>
            <a:ext cx="5181600" cy="477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11FEEA-1E30-7C22-A11C-72A910B2A0C5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6888273-8D89-2F30-9408-3A5008438E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9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7E733-15B0-4B7F-9B54-9A57D47D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2523506"/>
            <a:ext cx="5181600" cy="3954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7F709-66B6-4F15-9497-4D9417FC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3436" y="2523506"/>
            <a:ext cx="5181600" cy="3954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FF8DADB-67FA-4B35-BBC6-27F66DB2B368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63249" y="160355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EF015EE-9F30-42A4-9A91-5C44483ACA2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685342" y="160355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FA8E3-1823-E858-4175-E48AFD64FCCE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4F31481-4005-5C2B-D056-37B22F307C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8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503A43-D891-BF98-B520-5CE5DF832D89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5B32848-F75E-3382-1FD8-37AAC9736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0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2BCA-E3A7-41A5-98D9-B02B582B2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78" y="37270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A63C8-4ED2-457C-A579-DC70BB64F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645" y="372709"/>
            <a:ext cx="6172200" cy="61125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20513-4D83-435B-BA11-2D68ACF39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777" y="2064063"/>
            <a:ext cx="3932237" cy="44212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94B675-26A3-46B1-BE7C-37B5D012ED91}"/>
              </a:ext>
            </a:extLst>
          </p:cNvPr>
          <p:cNvCxnSpPr>
            <a:cxnSpLocks/>
          </p:cNvCxnSpPr>
          <p:nvPr userDrawn="1"/>
        </p:nvCxnSpPr>
        <p:spPr>
          <a:xfrm>
            <a:off x="459777" y="1972909"/>
            <a:ext cx="393223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2772AFD-000C-351B-1FEB-01796C93ADA5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1A1095E-57C3-FBEC-AE53-3D21512980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5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294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58000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661160"/>
            <a:ext cx="4646246" cy="221858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CDEBF2-B5C9-4887-B717-81C3D1A7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6A7FA3-8C13-4E5A-88C4-4357C8ACD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07044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73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>
            <a:noAutofit/>
          </a:bodyPr>
          <a:lstStyle>
            <a:lvl1pPr algn="l">
              <a:defRPr sz="3200" spc="300"/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263841"/>
            <a:ext cx="4018722" cy="4636392"/>
          </a:xfrm>
        </p:spPr>
        <p:txBody>
          <a:bodyPr lIns="0" rIns="0">
            <a:no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7CA175D-816E-4F70-96CC-8A1FD0EB1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6600" y="3651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23519C8-24DE-471D-85A9-7A8AFACEC4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1300" y="3651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547F0F1E-7AF5-4B76-928C-7B28010C4F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600" y="24225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63D0E8E-9491-4AF0-918D-A0B782C5FD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51300" y="24225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42F54CB-9200-4D74-968A-0A3E5871D9E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6600" y="44799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1D925119-27E3-496E-86BC-23416F94FB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51300" y="44799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F93AF7-D4DC-42B5-8A4F-B5F3ABBB0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81678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594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5D17-D652-4766-B11C-2E8D8390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767791"/>
            <a:ext cx="11002962" cy="823913"/>
          </a:xfrm>
        </p:spPr>
        <p:txBody>
          <a:bodyPr>
            <a:noAutofit/>
          </a:bodyPr>
          <a:lstStyle>
            <a:lvl1pPr>
              <a:defRPr sz="48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7A58C-70BA-43E5-BD90-83ADB63B0C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A60B7-2499-42C6-8A74-ACDAE24574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22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6792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67922"/>
              <a:gd name="connsiteX1" fmla="*/ 6096000 w 6096000"/>
              <a:gd name="connsiteY1" fmla="*/ 0 h 6867922"/>
              <a:gd name="connsiteX2" fmla="*/ 4228633 w 6096000"/>
              <a:gd name="connsiteY2" fmla="*/ 6867922 h 6867922"/>
              <a:gd name="connsiteX3" fmla="*/ 0 w 6096000"/>
              <a:gd name="connsiteY3" fmla="*/ 6858000 h 6867922"/>
              <a:gd name="connsiteX4" fmla="*/ 0 w 6096000"/>
              <a:gd name="connsiteY4" fmla="*/ 0 h 686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67922">
                <a:moveTo>
                  <a:pt x="0" y="0"/>
                </a:moveTo>
                <a:lnTo>
                  <a:pt x="6096000" y="0"/>
                </a:lnTo>
                <a:lnTo>
                  <a:pt x="4228633" y="68679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262871"/>
            <a:ext cx="5251450" cy="1661297"/>
          </a:xfrm>
        </p:spPr>
        <p:txBody>
          <a:bodyPr anchor="b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378134"/>
            <a:ext cx="5251450" cy="36512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6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9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CAF276-6A14-444C-B053-E6541073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F4035-3582-470F-B853-E0DE1996A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301" y="1790303"/>
            <a:ext cx="10515600" cy="4817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D7DFA0-3F3F-AE4C-8761-4FB47081D016}"/>
              </a:ext>
            </a:extLst>
          </p:cNvPr>
          <p:cNvCxnSpPr/>
          <p:nvPr userDrawn="1"/>
        </p:nvCxnSpPr>
        <p:spPr>
          <a:xfrm>
            <a:off x="0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98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1" r:id="rId4"/>
    <p:sldLayoutId id="2147483652" r:id="rId5"/>
    <p:sldLayoutId id="2147483660" r:id="rId6"/>
    <p:sldLayoutId id="2147483661" r:id="rId7"/>
    <p:sldLayoutId id="2147483656" r:id="rId8"/>
    <p:sldLayoutId id="2147483655" r:id="rId9"/>
    <p:sldLayoutId id="2147483663" r:id="rId10"/>
    <p:sldLayoutId id="2147483664" r:id="rId11"/>
    <p:sldLayoutId id="2147483665" r:id="rId12"/>
    <p:sldLayoutId id="214748366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00B9-7FE4-9CF0-BA95-5BE5B4645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Cooperative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0E561-9088-03ED-6573-48EA52AF9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Pedagogical Strategies from Kagan</a:t>
            </a:r>
          </a:p>
        </p:txBody>
      </p:sp>
    </p:spTree>
    <p:extLst>
      <p:ext uri="{BB962C8B-B14F-4D97-AF65-F5344CB8AC3E}">
        <p14:creationId xmlns:p14="http://schemas.microsoft.com/office/powerpoint/2010/main" val="291006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96C7-7E13-AAB2-9E44-A97ADCEF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159E5-97D2-0F79-F400-8C941EDD9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Create</a:t>
            </a:r>
            <a:r>
              <a:rPr lang="en-US" dirty="0"/>
              <a:t> groups for Round Robin</a:t>
            </a:r>
          </a:p>
          <a:p>
            <a:r>
              <a:rPr lang="en-US" b="1" dirty="0"/>
              <a:t>Labels</a:t>
            </a:r>
            <a:r>
              <a:rPr lang="en-US" dirty="0"/>
              <a:t> to number for Jigsaw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5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DAC6A6-BE17-AA92-DB75-55C4590C7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Cooperative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0D3E3-479B-913B-4CE0-DAFFF229E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709738"/>
            <a:ext cx="6505575" cy="489902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We will include many Cooperative Learning Activities that focus on PIES. </a:t>
            </a:r>
          </a:p>
          <a:p>
            <a:pPr lvl="1"/>
            <a:r>
              <a:rPr lang="en-US" dirty="0"/>
              <a:t>Positive Interdependence: Positive correlation of activity to outcome/work of everyone in group contributes to the outcome.</a:t>
            </a:r>
          </a:p>
          <a:p>
            <a:pPr lvl="1"/>
            <a:r>
              <a:rPr lang="en-US" dirty="0"/>
              <a:t>Individual Accountability: contribution is required and done individually.</a:t>
            </a:r>
          </a:p>
          <a:p>
            <a:pPr lvl="1"/>
            <a:r>
              <a:rPr lang="en-US" dirty="0"/>
              <a:t>Equal participation: All have equal time to respond, and each is required to respond.</a:t>
            </a:r>
          </a:p>
          <a:p>
            <a:pPr lvl="1"/>
            <a:r>
              <a:rPr lang="en-US" dirty="0"/>
              <a:t>Simultaneous Interaction: All students involved and active.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95FB74-A89E-ACC0-72D4-9C6BC41E58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7500" y="6469063"/>
            <a:ext cx="4445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fld id="{8C2E478F-E849-4A8C-AF1F-CBCC78A7CBFA}" type="slidenum">
              <a:rPr lang="en-US"/>
              <a:pPr/>
              <a:t>3</a:t>
            </a:fld>
            <a:endParaRPr lang="en-US"/>
          </a:p>
        </p:txBody>
      </p:sp>
      <p:pic>
        <p:nvPicPr>
          <p:cNvPr id="17" name="Picture 2" descr="Kagan Cooperative Learning Structures MiniBook BKMBC">
            <a:extLst>
              <a:ext uri="{FF2B5EF4-FFF2-40B4-BE49-F238E27FC236}">
                <a16:creationId xmlns:a16="http://schemas.microsoft.com/office/drawing/2014/main" id="{547DD61B-ABA1-24F2-E953-BCC8E55A40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4" r="10650"/>
          <a:stretch/>
        </p:blipFill>
        <p:spPr bwMode="auto">
          <a:xfrm>
            <a:off x="6598508" y="690967"/>
            <a:ext cx="4455258" cy="614322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32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DAC6A6-BE17-AA92-DB75-55C4590C7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Round Robin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0D3E3-479B-913B-4CE0-DAFFF229E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Kagan Cooperative Learning Structures ensure equal participation. All voices are heard, and all students participate actively! Assign each person in your group a number (1, 2, 3, and 4).</a:t>
            </a:r>
          </a:p>
          <a:p>
            <a:r>
              <a:rPr lang="en-US"/>
              <a:t>Everyone quietly thinks about their answer</a:t>
            </a:r>
          </a:p>
          <a:p>
            <a:r>
              <a:rPr lang="en-US"/>
              <a:t>Using their assigned numbers, each group member shares their thoughts for 40 seconds. During this time, they are the only person communicating (verbal or otherwise)!</a:t>
            </a:r>
          </a:p>
          <a:p>
            <a:r>
              <a:rPr lang="en-US"/>
              <a:t>We will let you know when it’s time to rotate!</a:t>
            </a:r>
          </a:p>
          <a:p>
            <a:r>
              <a:rPr lang="en-US"/>
              <a:t>After each person has spoken, the group has a collective debrief discussion.</a:t>
            </a:r>
          </a:p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95FB74-A89E-ACC0-72D4-9C6BC41E58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3800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8C2E478F-E849-4A8C-AF1F-CBCC78A7CBFA}" type="slidenum">
              <a:rPr lang="en-US" sz="2800" smtClean="0"/>
              <a:pPr algn="ctr" defTabSz="914400">
                <a:spcAft>
                  <a:spcPts val="600"/>
                </a:spcAft>
              </a:pPr>
              <a:t>4</a:t>
            </a:fld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071338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5105-EE7F-7CDD-8BCE-ED4D50F9A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0" dirty="0"/>
              <a:t>Computing Innovations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CD538-A2AE-DAA7-440C-68B057569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800" dirty="0"/>
              <a:t>A computing innovation is an innovation that includes a computer or program code as an integral part of its functionality.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Accessibility, Availability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Impacts, Reach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Implications 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Applications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Pros, Cons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Vulnerabilities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063AE-1F48-BD5D-D0AB-B71D4E9B9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5</a:t>
            </a:fld>
            <a:endParaRPr lang="en-US" dirty="0"/>
          </a:p>
        </p:txBody>
      </p:sp>
      <p:pic>
        <p:nvPicPr>
          <p:cNvPr id="6146" name="Picture 2" descr="Cell Phone Trade-In: Check Trade-In Value, Deals &amp; More">
            <a:extLst>
              <a:ext uri="{FF2B5EF4-FFF2-40B4-BE49-F238E27FC236}">
                <a16:creationId xmlns:a16="http://schemas.microsoft.com/office/drawing/2014/main" id="{47CB93BB-B446-1518-24D5-D479E3A4365C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r="27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op 10 Most Secure Internet Browsers - Cyber Security Magazine">
            <a:extLst>
              <a:ext uri="{FF2B5EF4-FFF2-40B4-BE49-F238E27FC236}">
                <a16:creationId xmlns:a16="http://schemas.microsoft.com/office/drawing/2014/main" id="{0EFB3644-058E-AC1B-03FF-34B75050B3FC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0" r="797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evelopers' Decade-Long Rollercoaster Ride: The Business of Selling Apps on  the App Store - MacStories">
            <a:extLst>
              <a:ext uri="{FF2B5EF4-FFF2-40B4-BE49-F238E27FC236}">
                <a16:creationId xmlns:a16="http://schemas.microsoft.com/office/drawing/2014/main" id="{4885952D-3F6E-1D49-C5ED-09FCB6F74DF8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129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78C953A7-A989-23BA-3375-C1F0EF6ECBFD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8" b="720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16 Video Conferencing Platforms To Know | Built In">
            <a:extLst>
              <a:ext uri="{FF2B5EF4-FFF2-40B4-BE49-F238E27FC236}">
                <a16:creationId xmlns:a16="http://schemas.microsoft.com/office/drawing/2014/main" id="{0A02A5DB-EC35-30BC-0914-F9735ADAFCF8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8" r="586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Best laptops under $1,000 in 2023: Reviews and buying advice | PCWorld">
            <a:extLst>
              <a:ext uri="{FF2B5EF4-FFF2-40B4-BE49-F238E27FC236}">
                <a16:creationId xmlns:a16="http://schemas.microsoft.com/office/drawing/2014/main" id="{0A510B08-3240-2D83-B1AF-046E2EE50B73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r="27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96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DAC6A6-BE17-AA92-DB75-55C4590C7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78" y="372709"/>
            <a:ext cx="460551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cap="none" dirty="0"/>
              <a:t>Computing Innovations </a:t>
            </a:r>
            <a:br>
              <a:rPr lang="en-US" cap="none" dirty="0"/>
            </a:br>
            <a:r>
              <a:rPr lang="en-US" cap="none" dirty="0"/>
              <a:t>Round Robin</a:t>
            </a:r>
          </a:p>
        </p:txBody>
      </p:sp>
      <p:pic>
        <p:nvPicPr>
          <p:cNvPr id="7170" name="Picture 2" descr="Kagan Cooperative Learning Structures MiniBook BKMBC">
            <a:extLst>
              <a:ext uri="{FF2B5EF4-FFF2-40B4-BE49-F238E27FC236}">
                <a16:creationId xmlns:a16="http://schemas.microsoft.com/office/drawing/2014/main" id="{CBC9E822-0F82-144F-D4EF-F35794700B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1" t="9187" r="15739" b="8103"/>
          <a:stretch/>
        </p:blipFill>
        <p:spPr bwMode="auto">
          <a:xfrm>
            <a:off x="5817704" y="934278"/>
            <a:ext cx="3932237" cy="5055706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0D3E3-479B-913B-4CE0-DAFFF229E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777" y="2064063"/>
            <a:ext cx="4529666" cy="442122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/>
            <a:r>
              <a:rPr lang="en-US" sz="2400" dirty="0"/>
              <a:t>Think about </a:t>
            </a:r>
            <a:r>
              <a:rPr lang="en-US" sz="2400" b="1" u="sng" dirty="0"/>
              <a:t>your subject area</a:t>
            </a:r>
            <a:r>
              <a:rPr lang="en-US" sz="2400" dirty="0"/>
              <a:t> (in general).</a:t>
            </a:r>
          </a:p>
          <a:p>
            <a:pPr marL="0" indent="0"/>
            <a:r>
              <a:rPr lang="en-US" sz="2400" dirty="0"/>
              <a:t> What </a:t>
            </a:r>
            <a:r>
              <a:rPr lang="en-US" sz="2400" b="1" dirty="0"/>
              <a:t>Computing Innovation </a:t>
            </a:r>
            <a:r>
              <a:rPr lang="en-US" sz="2400" dirty="0"/>
              <a:t>has </a:t>
            </a:r>
            <a:r>
              <a:rPr lang="en-US" sz="2400" i="1" dirty="0"/>
              <a:t>affected</a:t>
            </a:r>
            <a:r>
              <a:rPr lang="en-US" sz="2400" dirty="0"/>
              <a:t> this area (and your instruction of it) the most?</a:t>
            </a:r>
          </a:p>
          <a:p>
            <a:pPr marL="0" indent="0"/>
            <a:r>
              <a:rPr lang="en-US" sz="2400" i="1" dirty="0"/>
              <a:t>Remember: </a:t>
            </a:r>
            <a:r>
              <a:rPr lang="en-US" sz="2400" i="1" dirty="0">
                <a:effectLst/>
              </a:rPr>
              <a:t>Think about positive effects and negative effects!</a:t>
            </a:r>
            <a:endParaRPr lang="en-US" sz="2400" i="1" dirty="0"/>
          </a:p>
          <a:p>
            <a:pPr marL="0" indent="0"/>
            <a:endParaRPr lang="en-US" sz="2400" dirty="0"/>
          </a:p>
          <a:p>
            <a:pPr marL="0" indent="0"/>
            <a:r>
              <a:rPr lang="en-US" sz="2400" b="1" dirty="0"/>
              <a:t>Group Discussion</a:t>
            </a:r>
            <a:r>
              <a:rPr lang="en-US" sz="2400" dirty="0"/>
              <a:t>: Collectively come up with the most significant innovation mentioned in the RR with its positive and negative effects.</a:t>
            </a:r>
          </a:p>
          <a:p>
            <a:pPr marL="0" indent="0"/>
            <a:endParaRPr lang="en-US" dirty="0"/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7A95FB74-A89E-ACC0-72D4-9C6BC41E58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8C2E478F-E849-4A8C-AF1F-CBCC78A7CBFA}" type="slidenum">
              <a:rPr lang="en-US" sz="2800" smtClean="0"/>
              <a:pPr algn="ctr" defTabSz="914400">
                <a:spcAft>
                  <a:spcPts val="600"/>
                </a:spcAft>
              </a:pPr>
              <a:t>6</a:t>
            </a:fld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253113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Bringing cooperative learning structures online using breakout rooms - IT  Teaching Resources">
            <a:extLst>
              <a:ext uri="{FF2B5EF4-FFF2-40B4-BE49-F238E27FC236}">
                <a16:creationId xmlns:a16="http://schemas.microsoft.com/office/drawing/2014/main" id="{56BC32DA-4C0C-E496-F3D0-FA165C925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/>
          <a:stretch/>
        </p:blipFill>
        <p:spPr bwMode="auto">
          <a:xfrm>
            <a:off x="0" y="92764"/>
            <a:ext cx="12191980" cy="655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AA475D-ED98-BABF-5EA6-27514FF33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352540" y="295729"/>
            <a:ext cx="838199" cy="76768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8C2E478F-E849-4A8C-AF1F-CBCC78A7CBFA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0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nlock Your Leadership Potential with Self-Reflection — PNI | Global  Management Consulting">
            <a:extLst>
              <a:ext uri="{FF2B5EF4-FFF2-40B4-BE49-F238E27FC236}">
                <a16:creationId xmlns:a16="http://schemas.microsoft.com/office/drawing/2014/main" id="{0E692D60-0B1C-47A3-917E-E5BF3F5DBEC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9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283711-D965-5954-02D7-AC6D2D71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100" dirty="0">
                <a:solidFill>
                  <a:schemeClr val="tx1"/>
                </a:solidFill>
              </a:rPr>
              <a:t>What is the most significant outcome of this activity?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26908-66A6-8D32-C0BE-25079C56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5" y="4777380"/>
            <a:ext cx="8825658" cy="86142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dirty="0">
                <a:solidFill>
                  <a:schemeClr val="accent1"/>
                </a:solidFill>
              </a:rPr>
              <a:t>Collaborative debrief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4E9CE6-3301-8D3A-3334-013202D7B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8C2E478F-E849-4A8C-AF1F-CBCC78A7CBFA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14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Rutgers">
      <a:dk1>
        <a:srgbClr val="000000"/>
      </a:dk1>
      <a:lt1>
        <a:srgbClr val="FFFFFF"/>
      </a:lt1>
      <a:dk2>
        <a:srgbClr val="262022"/>
      </a:dk2>
      <a:lt2>
        <a:srgbClr val="E5E6E7"/>
      </a:lt2>
      <a:accent1>
        <a:srgbClr val="C71F2D"/>
      </a:accent1>
      <a:accent2>
        <a:srgbClr val="5F6A72"/>
      </a:accent2>
      <a:accent3>
        <a:srgbClr val="000A4E"/>
      </a:accent3>
      <a:accent4>
        <a:srgbClr val="BD9D78"/>
      </a:accent4>
      <a:accent5>
        <a:srgbClr val="92D5E6"/>
      </a:accent5>
      <a:accent6>
        <a:srgbClr val="5E8BB0"/>
      </a:accent6>
      <a:hlink>
        <a:srgbClr val="5F6A72"/>
      </a:hlink>
      <a:folHlink>
        <a:srgbClr val="5F6A72"/>
      </a:folHlink>
    </a:clrScheme>
    <a:fontScheme name="Custom 4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SP PowerPoint Template" id="{C153020E-1581-4727-9EC3-47E40C79A8F2}" vid="{02FEBE2E-092B-4F55-8508-D4ACC6CD9D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74E97770FBD43A02DFD71E4FE56FF" ma:contentTypeVersion="11" ma:contentTypeDescription="Create a new document." ma:contentTypeScope="" ma:versionID="66989df541d1cc950022adec4c75af3d">
  <xsd:schema xmlns:xsd="http://www.w3.org/2001/XMLSchema" xmlns:xs="http://www.w3.org/2001/XMLSchema" xmlns:p="http://schemas.microsoft.com/office/2006/metadata/properties" xmlns:ns2="4ffaa57c-3f8c-4b92-b6c5-b29ceb973672" xmlns:ns3="9c16a907-e824-41e1-b1e5-051d3f025b50" targetNamespace="http://schemas.microsoft.com/office/2006/metadata/properties" ma:root="true" ma:fieldsID="0870a3eb1f18435b6872e2660d86adeb" ns2:_="" ns3:_="">
    <xsd:import namespace="4ffaa57c-3f8c-4b92-b6c5-b29ceb973672"/>
    <xsd:import namespace="9c16a907-e824-41e1-b1e5-051d3f025b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57c-3f8c-4b92-b6c5-b29ceb9736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a907-e824-41e1-b1e5-051d3f025b5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3ABCAD-EA62-4859-8E8F-E234BDDB0D2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F0DEEEE-ED43-4E7B-9DC4-AC74D31FE7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83F768-0B0C-4767-B58B-CBBC30CDB4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57c-3f8c-4b92-b6c5-b29ceb973672"/>
    <ds:schemaRef ds:uri="9c16a907-e824-41e1-b1e5-051d3f025b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597</Words>
  <Application>Microsoft Office PowerPoint</Application>
  <PresentationFormat>Widescreen</PresentationFormat>
  <Paragraphs>61</Paragraphs>
  <Slides>8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Cooperative Learning</vt:lpstr>
      <vt:lpstr>Supplies  </vt:lpstr>
      <vt:lpstr>Cooperative Learning</vt:lpstr>
      <vt:lpstr>The Round Robin </vt:lpstr>
      <vt:lpstr>Computing Innovations</vt:lpstr>
      <vt:lpstr>Computing Innovations  Round Robin</vt:lpstr>
      <vt:lpstr>PowerPoint Presentation</vt:lpstr>
      <vt:lpstr>What is the most significant outcome of this activity?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Orange Game</dc:title>
  <dc:creator>David Amiel</dc:creator>
  <cp:lastModifiedBy>Ayra Khan</cp:lastModifiedBy>
  <cp:revision>6</cp:revision>
  <dcterms:created xsi:type="dcterms:W3CDTF">2023-08-30T19:37:54Z</dcterms:created>
  <dcterms:modified xsi:type="dcterms:W3CDTF">2023-08-31T16:33:16Z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0x01010006974E97770FBD43A02DFD71E4FE56FF</vt:lpwstr>
  </property>
</Properties>
</file>