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1"/>
  </p:notesMasterIdLst>
  <p:handoutMasterIdLst>
    <p:handoutMasterId r:id="rId22"/>
  </p:handoutMasterIdLst>
  <p:sldIdLst>
    <p:sldId id="259" r:id="rId5"/>
    <p:sldId id="272" r:id="rId6"/>
    <p:sldId id="282" r:id="rId7"/>
    <p:sldId id="283" r:id="rId8"/>
    <p:sldId id="290" r:id="rId9"/>
    <p:sldId id="286" r:id="rId10"/>
    <p:sldId id="273" r:id="rId11"/>
    <p:sldId id="277" r:id="rId12"/>
    <p:sldId id="274" r:id="rId13"/>
    <p:sldId id="278" r:id="rId14"/>
    <p:sldId id="276" r:id="rId15"/>
    <p:sldId id="287" r:id="rId16"/>
    <p:sldId id="280" r:id="rId17"/>
    <p:sldId id="291" r:id="rId18"/>
    <p:sldId id="285" r:id="rId19"/>
    <p:sldId id="292"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AF82FAB-0A44-4D6D-940C-D35F50C8EB9C}" name="Maria Salinas" initials="MS" userId="69320fc9769227ed" providerId="Windows Live"/>
  <p188:author id="{656246F7-639C-46D3-8A8D-3D8402CDEEE7}" name="Teresa Duncan" initials="TD" userId="09dcbd5296e8759a"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1AA8449-6B4B-4E91-8853-0D985148A2A7}" v="288" dt="2024-06-07T10:08:12.28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5714" autoAdjust="0"/>
  </p:normalViewPr>
  <p:slideViewPr>
    <p:cSldViewPr snapToGrid="0">
      <p:cViewPr varScale="1">
        <p:scale>
          <a:sx n="97" d="100"/>
          <a:sy n="97" d="100"/>
        </p:scale>
        <p:origin x="106"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ia Salinas" userId="69320fc9769227ed" providerId="LiveId" clId="{A1AA8449-6B4B-4E91-8853-0D985148A2A7}"/>
    <pc:docChg chg="modSld">
      <pc:chgData name="Maria Salinas" userId="69320fc9769227ed" providerId="LiveId" clId="{A1AA8449-6B4B-4E91-8853-0D985148A2A7}" dt="2024-06-07T10:09:13.138" v="445" actId="1035"/>
      <pc:docMkLst>
        <pc:docMk/>
      </pc:docMkLst>
      <pc:sldChg chg="addSp modSp mod">
        <pc:chgData name="Maria Salinas" userId="69320fc9769227ed" providerId="LiveId" clId="{A1AA8449-6B4B-4E91-8853-0D985148A2A7}" dt="2024-06-07T10:09:13.138" v="445" actId="1035"/>
        <pc:sldMkLst>
          <pc:docMk/>
          <pc:sldMk cId="3061646347" sldId="273"/>
        </pc:sldMkLst>
        <pc:spChg chg="mod">
          <ac:chgData name="Maria Salinas" userId="69320fc9769227ed" providerId="LiveId" clId="{A1AA8449-6B4B-4E91-8853-0D985148A2A7}" dt="2024-06-07T10:08:57.407" v="434" actId="947"/>
          <ac:spMkLst>
            <pc:docMk/>
            <pc:sldMk cId="3061646347" sldId="273"/>
            <ac:spMk id="3" creationId="{5B65EBC5-ABA6-23DE-81CE-FE88C2B5B711}"/>
          </ac:spMkLst>
        </pc:spChg>
        <pc:spChg chg="add mod">
          <ac:chgData name="Maria Salinas" userId="69320fc9769227ed" providerId="LiveId" clId="{A1AA8449-6B4B-4E91-8853-0D985148A2A7}" dt="2024-06-07T10:09:13.138" v="445" actId="1035"/>
          <ac:spMkLst>
            <pc:docMk/>
            <pc:sldMk cId="3061646347" sldId="273"/>
            <ac:spMk id="9" creationId="{D13CF123-0781-C771-E44E-3CDBA6B50413}"/>
          </ac:spMkLst>
        </pc:spChg>
      </pc:sldChg>
      <pc:sldChg chg="modSp mod addCm">
        <pc:chgData name="Maria Salinas" userId="69320fc9769227ed" providerId="LiveId" clId="{A1AA8449-6B4B-4E91-8853-0D985148A2A7}" dt="2024-06-07T09:59:35.902" v="422"/>
        <pc:sldMkLst>
          <pc:docMk/>
          <pc:sldMk cId="2753815846" sldId="277"/>
        </pc:sldMkLst>
        <pc:spChg chg="mod">
          <ac:chgData name="Maria Salinas" userId="69320fc9769227ed" providerId="LiveId" clId="{A1AA8449-6B4B-4E91-8853-0D985148A2A7}" dt="2024-06-07T09:59:08.469" v="421" actId="20577"/>
          <ac:spMkLst>
            <pc:docMk/>
            <pc:sldMk cId="2753815846" sldId="277"/>
            <ac:spMk id="3" creationId="{5B65EBC5-ABA6-23DE-81CE-FE88C2B5B711}"/>
          </ac:spMkLst>
        </pc:spChg>
        <pc:extLst>
          <p:ext xmlns:p="http://schemas.openxmlformats.org/presentationml/2006/main" uri="{D6D511B9-2390-475A-947B-AFAB55BFBCF1}">
            <pc226:cmChg xmlns:pc226="http://schemas.microsoft.com/office/powerpoint/2022/06/main/command" chg="add">
              <pc226:chgData name="Maria Salinas" userId="69320fc9769227ed" providerId="LiveId" clId="{A1AA8449-6B4B-4E91-8853-0D985148A2A7}" dt="2024-06-07T09:59:35.902" v="422"/>
              <pc2:cmMkLst xmlns:pc2="http://schemas.microsoft.com/office/powerpoint/2019/9/main/command">
                <pc:docMk/>
                <pc:sldMk cId="2753815846" sldId="277"/>
                <pc2:cmMk id="{8D02DE06-C32D-413C-8467-F8CDEF324318}"/>
              </pc2:cmMkLst>
            </pc226:cmChg>
          </p:ext>
        </pc:extLst>
      </pc:sldChg>
      <pc:sldChg chg="modSp">
        <pc:chgData name="Maria Salinas" userId="69320fc9769227ed" providerId="LiveId" clId="{A1AA8449-6B4B-4E91-8853-0D985148A2A7}" dt="2024-06-07T09:53:15.228" v="280"/>
        <pc:sldMkLst>
          <pc:docMk/>
          <pc:sldMk cId="3562929688" sldId="290"/>
        </pc:sldMkLst>
        <pc:graphicFrameChg chg="mod">
          <ac:chgData name="Maria Salinas" userId="69320fc9769227ed" providerId="LiveId" clId="{A1AA8449-6B4B-4E91-8853-0D985148A2A7}" dt="2024-06-07T09:53:15.228" v="280"/>
          <ac:graphicFrameMkLst>
            <pc:docMk/>
            <pc:sldMk cId="3562929688" sldId="290"/>
            <ac:graphicFrameMk id="12" creationId="{3EA57EA3-BF3E-4B52-1238-16A0C0A1DB4E}"/>
          </ac:graphicFrameMkLst>
        </pc:graphicFrame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016E2B3-24BA-42AF-86E8-D80C7DBA16B1}" type="doc">
      <dgm:prSet loTypeId="urn:microsoft.com/office/officeart/2005/8/layout/process4" loCatId="process" qsTypeId="urn:microsoft.com/office/officeart/2005/8/quickstyle/simple1" qsCatId="simple" csTypeId="urn:microsoft.com/office/officeart/2005/8/colors/accent1_2" csCatId="accent1" phldr="1"/>
      <dgm:spPr/>
      <dgm:t>
        <a:bodyPr/>
        <a:lstStyle/>
        <a:p>
          <a:endParaRPr lang="en-US"/>
        </a:p>
      </dgm:t>
    </dgm:pt>
    <dgm:pt modelId="{315FA5D5-026F-4483-86D2-6AF8FBF18A77}">
      <dgm:prSet phldrT="[Text]"/>
      <dgm:spPr>
        <a:solidFill>
          <a:schemeClr val="bg1">
            <a:lumMod val="50000"/>
          </a:schemeClr>
        </a:solidFill>
        <a:ln w="28575">
          <a:solidFill>
            <a:schemeClr val="bg1">
              <a:lumMod val="50000"/>
            </a:schemeClr>
          </a:solidFill>
          <a:extLst>
            <a:ext uri="{C807C97D-BFC1-408E-A445-0C87EB9F89A2}">
              <ask:lineSketchStyleProps xmlns:ask="http://schemas.microsoft.com/office/drawing/2018/sketchyshapes">
                <ask:type>
                  <ask:lineSketchCurved/>
                </ask:type>
              </ask:lineSketchStyleProps>
            </a:ext>
          </a:extLst>
        </a:ln>
      </dgm:spPr>
      <dgm:t>
        <a:bodyPr/>
        <a:lstStyle/>
        <a:p>
          <a:r>
            <a:rPr lang="en-US" dirty="0">
              <a:latin typeface="Aptos" panose="020B0004020202020204" pitchFamily="34" charset="0"/>
            </a:rPr>
            <a:t>Identify middle schools that meet recruitment criteria</a:t>
          </a:r>
          <a:endParaRPr lang="en-US" dirty="0"/>
        </a:p>
      </dgm:t>
    </dgm:pt>
    <dgm:pt modelId="{41AE7005-7522-48A4-8F59-646CBC200434}" type="parTrans" cxnId="{DBDD71EC-7E0B-4782-9DD9-2EA3977C8F02}">
      <dgm:prSet/>
      <dgm:spPr/>
      <dgm:t>
        <a:bodyPr/>
        <a:lstStyle/>
        <a:p>
          <a:endParaRPr lang="en-US"/>
        </a:p>
      </dgm:t>
    </dgm:pt>
    <dgm:pt modelId="{DF47D2D4-4E20-48F5-9718-8D004F673B0D}" type="sibTrans" cxnId="{DBDD71EC-7E0B-4782-9DD9-2EA3977C8F02}">
      <dgm:prSet/>
      <dgm:spPr/>
      <dgm:t>
        <a:bodyPr/>
        <a:lstStyle/>
        <a:p>
          <a:endParaRPr lang="en-US"/>
        </a:p>
      </dgm:t>
    </dgm:pt>
    <dgm:pt modelId="{BEBFA616-5E45-4A2D-B042-A76B61B0777D}">
      <dgm:prSet/>
      <dgm:spPr>
        <a:solidFill>
          <a:schemeClr val="accent1"/>
        </a:solidFill>
        <a:ln w="28575">
          <a:solidFill>
            <a:schemeClr val="bg1">
              <a:lumMod val="50000"/>
            </a:schemeClr>
          </a:solidFill>
          <a:extLst>
            <a:ext uri="{C807C97D-BFC1-408E-A445-0C87EB9F89A2}">
              <ask:lineSketchStyleProps xmlns:ask="http://schemas.microsoft.com/office/drawing/2018/sketchyshapes">
                <ask:type>
                  <ask:lineSketchCurved/>
                </ask:type>
              </ask:lineSketchStyleProps>
            </a:ext>
          </a:extLst>
        </a:ln>
      </dgm:spPr>
      <dgm:t>
        <a:bodyPr/>
        <a:lstStyle/>
        <a:p>
          <a:r>
            <a:rPr lang="en-US">
              <a:latin typeface="Aptos" panose="020B0004020202020204" pitchFamily="34" charset="0"/>
            </a:rPr>
            <a:t>Target key decisionmakers at districts and middle schools</a:t>
          </a:r>
          <a:endParaRPr lang="en-US" dirty="0">
            <a:latin typeface="Aptos" panose="020B0004020202020204" pitchFamily="34" charset="0"/>
          </a:endParaRPr>
        </a:p>
      </dgm:t>
    </dgm:pt>
    <dgm:pt modelId="{C7851159-9C1C-4276-A0C4-EC636E9D41C3}" type="parTrans" cxnId="{99909D20-7F15-4154-9286-2B12C88FE5BE}">
      <dgm:prSet/>
      <dgm:spPr/>
      <dgm:t>
        <a:bodyPr/>
        <a:lstStyle/>
        <a:p>
          <a:endParaRPr lang="en-US"/>
        </a:p>
      </dgm:t>
    </dgm:pt>
    <dgm:pt modelId="{4D7C792A-6C06-492C-ADE4-C2F921DBCC2A}" type="sibTrans" cxnId="{99909D20-7F15-4154-9286-2B12C88FE5BE}">
      <dgm:prSet/>
      <dgm:spPr/>
      <dgm:t>
        <a:bodyPr/>
        <a:lstStyle/>
        <a:p>
          <a:endParaRPr lang="en-US"/>
        </a:p>
      </dgm:t>
    </dgm:pt>
    <dgm:pt modelId="{B8D34E5B-17FD-400C-BAC5-8DB993C5A851}">
      <dgm:prSet/>
      <dgm:spPr>
        <a:solidFill>
          <a:schemeClr val="bg1">
            <a:lumMod val="50000"/>
          </a:schemeClr>
        </a:solidFill>
        <a:ln w="28575">
          <a:solidFill>
            <a:schemeClr val="bg1">
              <a:lumMod val="50000"/>
            </a:schemeClr>
          </a:solidFill>
          <a:extLst>
            <a:ext uri="{C807C97D-BFC1-408E-A445-0C87EB9F89A2}">
              <ask:lineSketchStyleProps xmlns:ask="http://schemas.microsoft.com/office/drawing/2018/sketchyshapes">
                <ask:type>
                  <ask:lineSketchCurved/>
                </ask:type>
              </ask:lineSketchStyleProps>
            </a:ext>
          </a:extLst>
        </a:ln>
      </dgm:spPr>
      <dgm:t>
        <a:bodyPr/>
        <a:lstStyle/>
        <a:p>
          <a:r>
            <a:rPr lang="en-US">
              <a:latin typeface="Aptos" panose="020B0004020202020204" pitchFamily="34" charset="0"/>
            </a:rPr>
            <a:t>Send out initial emails and recruitment packets</a:t>
          </a:r>
          <a:endParaRPr lang="en-US" dirty="0">
            <a:latin typeface="Aptos" panose="020B0004020202020204" pitchFamily="34" charset="0"/>
          </a:endParaRPr>
        </a:p>
      </dgm:t>
    </dgm:pt>
    <dgm:pt modelId="{65918CD2-BC11-4EB5-8B13-6E5A273D746A}" type="parTrans" cxnId="{23FFBC8E-C119-42EE-AC2E-758B3016011C}">
      <dgm:prSet/>
      <dgm:spPr/>
      <dgm:t>
        <a:bodyPr/>
        <a:lstStyle/>
        <a:p>
          <a:endParaRPr lang="en-US"/>
        </a:p>
      </dgm:t>
    </dgm:pt>
    <dgm:pt modelId="{8DBE8017-33F1-402D-8129-6077A14A4313}" type="sibTrans" cxnId="{23FFBC8E-C119-42EE-AC2E-758B3016011C}">
      <dgm:prSet/>
      <dgm:spPr/>
      <dgm:t>
        <a:bodyPr/>
        <a:lstStyle/>
        <a:p>
          <a:endParaRPr lang="en-US"/>
        </a:p>
      </dgm:t>
    </dgm:pt>
    <dgm:pt modelId="{AA75F721-00FA-43CA-BD3A-EB9F262ACEC4}">
      <dgm:prSet/>
      <dgm:spPr>
        <a:solidFill>
          <a:schemeClr val="accent1"/>
        </a:solidFill>
        <a:ln w="28575">
          <a:solidFill>
            <a:schemeClr val="bg1">
              <a:lumMod val="50000"/>
            </a:schemeClr>
          </a:solidFill>
          <a:extLst>
            <a:ext uri="{C807C97D-BFC1-408E-A445-0C87EB9F89A2}">
              <ask:lineSketchStyleProps xmlns:ask="http://schemas.microsoft.com/office/drawing/2018/sketchyshapes">
                <ask:type>
                  <ask:lineSketchCurved/>
                </ask:type>
              </ask:lineSketchStyleProps>
            </a:ext>
          </a:extLst>
        </a:ln>
      </dgm:spPr>
      <dgm:t>
        <a:bodyPr/>
        <a:lstStyle/>
        <a:p>
          <a:r>
            <a:rPr lang="en-US" dirty="0">
              <a:latin typeface="Aptos" panose="020B0004020202020204" pitchFamily="34" charset="0"/>
            </a:rPr>
            <a:t>Follow-up telephone calls to decisionmakers</a:t>
          </a:r>
        </a:p>
      </dgm:t>
    </dgm:pt>
    <dgm:pt modelId="{BEE5FD3C-F5F4-4F20-AB50-40789945A796}" type="parTrans" cxnId="{338C2A00-DBF3-426C-97B7-EF18BCE5E5D0}">
      <dgm:prSet/>
      <dgm:spPr/>
      <dgm:t>
        <a:bodyPr/>
        <a:lstStyle/>
        <a:p>
          <a:endParaRPr lang="en-US"/>
        </a:p>
      </dgm:t>
    </dgm:pt>
    <dgm:pt modelId="{046BD9F5-BFC6-4124-9F53-40F46AEABD98}" type="sibTrans" cxnId="{338C2A00-DBF3-426C-97B7-EF18BCE5E5D0}">
      <dgm:prSet/>
      <dgm:spPr/>
      <dgm:t>
        <a:bodyPr/>
        <a:lstStyle/>
        <a:p>
          <a:endParaRPr lang="en-US"/>
        </a:p>
      </dgm:t>
    </dgm:pt>
    <dgm:pt modelId="{65BD9BEC-CDDB-4C33-96E9-268B37B40954}">
      <dgm:prSet/>
      <dgm:spPr>
        <a:solidFill>
          <a:schemeClr val="bg1">
            <a:lumMod val="50000"/>
          </a:schemeClr>
        </a:solidFill>
        <a:ln w="28575">
          <a:solidFill>
            <a:schemeClr val="bg1">
              <a:lumMod val="50000"/>
            </a:schemeClr>
          </a:solidFill>
          <a:extLst>
            <a:ext uri="{C807C97D-BFC1-408E-A445-0C87EB9F89A2}">
              <ask:lineSketchStyleProps xmlns:ask="http://schemas.microsoft.com/office/drawing/2018/sketchyshapes">
                <ask:type>
                  <ask:lineSketchCurved/>
                </ask:type>
              </ask:lineSketchStyleProps>
            </a:ext>
          </a:extLst>
        </a:ln>
      </dgm:spPr>
      <dgm:t>
        <a:bodyPr/>
        <a:lstStyle/>
        <a:p>
          <a:r>
            <a:rPr lang="en-US" dirty="0">
              <a:latin typeface="Aptos" panose="020B0004020202020204" pitchFamily="34" charset="0"/>
            </a:rPr>
            <a:t>Follow-up meetings (via Zoom or in person) </a:t>
          </a:r>
          <a:br>
            <a:rPr lang="en-US" dirty="0">
              <a:latin typeface="Aptos" panose="020B0004020202020204" pitchFamily="34" charset="0"/>
            </a:rPr>
          </a:br>
          <a:r>
            <a:rPr lang="en-US" dirty="0">
              <a:latin typeface="Aptos" panose="020B0004020202020204" pitchFamily="34" charset="0"/>
            </a:rPr>
            <a:t>with decisionmakers and key stakeholders</a:t>
          </a:r>
        </a:p>
      </dgm:t>
    </dgm:pt>
    <dgm:pt modelId="{6ED6A8AE-23AD-4341-AB9F-3C555D831B89}" type="parTrans" cxnId="{3F88DAF0-54BB-4432-A307-7F51DC139EA5}">
      <dgm:prSet/>
      <dgm:spPr/>
      <dgm:t>
        <a:bodyPr/>
        <a:lstStyle/>
        <a:p>
          <a:endParaRPr lang="en-US"/>
        </a:p>
      </dgm:t>
    </dgm:pt>
    <dgm:pt modelId="{245F9F06-E714-4DDE-88CD-726359C31D41}" type="sibTrans" cxnId="{3F88DAF0-54BB-4432-A307-7F51DC139EA5}">
      <dgm:prSet/>
      <dgm:spPr/>
      <dgm:t>
        <a:bodyPr/>
        <a:lstStyle/>
        <a:p>
          <a:endParaRPr lang="en-US"/>
        </a:p>
      </dgm:t>
    </dgm:pt>
    <dgm:pt modelId="{19F1089C-9BF6-45E7-A0B2-9AC31F8A8343}" type="pres">
      <dgm:prSet presAssocID="{A016E2B3-24BA-42AF-86E8-D80C7DBA16B1}" presName="Name0" presStyleCnt="0">
        <dgm:presLayoutVars>
          <dgm:dir/>
          <dgm:animLvl val="lvl"/>
          <dgm:resizeHandles val="exact"/>
        </dgm:presLayoutVars>
      </dgm:prSet>
      <dgm:spPr/>
    </dgm:pt>
    <dgm:pt modelId="{517F4AE5-B528-492F-986F-527783218447}" type="pres">
      <dgm:prSet presAssocID="{65BD9BEC-CDDB-4C33-96E9-268B37B40954}" presName="boxAndChildren" presStyleCnt="0"/>
      <dgm:spPr/>
    </dgm:pt>
    <dgm:pt modelId="{CA5E1FAB-E5B9-472F-BE7D-BCDFDEB6B5FB}" type="pres">
      <dgm:prSet presAssocID="{65BD9BEC-CDDB-4C33-96E9-268B37B40954}" presName="parentTextBox" presStyleLbl="node1" presStyleIdx="0" presStyleCnt="5"/>
      <dgm:spPr/>
    </dgm:pt>
    <dgm:pt modelId="{0212EBE7-AA72-4059-A4D8-EE72AF641E56}" type="pres">
      <dgm:prSet presAssocID="{046BD9F5-BFC6-4124-9F53-40F46AEABD98}" presName="sp" presStyleCnt="0"/>
      <dgm:spPr/>
    </dgm:pt>
    <dgm:pt modelId="{A58219C9-019D-4136-8FF7-4F6216E86336}" type="pres">
      <dgm:prSet presAssocID="{AA75F721-00FA-43CA-BD3A-EB9F262ACEC4}" presName="arrowAndChildren" presStyleCnt="0"/>
      <dgm:spPr/>
    </dgm:pt>
    <dgm:pt modelId="{D4253872-9EF8-4D6F-B678-776F42EB1926}" type="pres">
      <dgm:prSet presAssocID="{AA75F721-00FA-43CA-BD3A-EB9F262ACEC4}" presName="parentTextArrow" presStyleLbl="node1" presStyleIdx="1" presStyleCnt="5"/>
      <dgm:spPr/>
    </dgm:pt>
    <dgm:pt modelId="{68534411-73B5-4EAB-A573-0794BEC0DE86}" type="pres">
      <dgm:prSet presAssocID="{8DBE8017-33F1-402D-8129-6077A14A4313}" presName="sp" presStyleCnt="0"/>
      <dgm:spPr/>
    </dgm:pt>
    <dgm:pt modelId="{5C966561-AC16-44E0-9A11-316CD683BA72}" type="pres">
      <dgm:prSet presAssocID="{B8D34E5B-17FD-400C-BAC5-8DB993C5A851}" presName="arrowAndChildren" presStyleCnt="0"/>
      <dgm:spPr/>
    </dgm:pt>
    <dgm:pt modelId="{31D7A6EE-BDEF-4EE7-AED9-F11C5B47E9D6}" type="pres">
      <dgm:prSet presAssocID="{B8D34E5B-17FD-400C-BAC5-8DB993C5A851}" presName="parentTextArrow" presStyleLbl="node1" presStyleIdx="2" presStyleCnt="5"/>
      <dgm:spPr/>
    </dgm:pt>
    <dgm:pt modelId="{C7419E87-E3D5-4E70-A0BC-26E780C085FA}" type="pres">
      <dgm:prSet presAssocID="{4D7C792A-6C06-492C-ADE4-C2F921DBCC2A}" presName="sp" presStyleCnt="0"/>
      <dgm:spPr/>
    </dgm:pt>
    <dgm:pt modelId="{6604395E-4C27-41B7-AD8C-304A7C18F168}" type="pres">
      <dgm:prSet presAssocID="{BEBFA616-5E45-4A2D-B042-A76B61B0777D}" presName="arrowAndChildren" presStyleCnt="0"/>
      <dgm:spPr/>
    </dgm:pt>
    <dgm:pt modelId="{0AF7D19A-AF4D-4BA1-BA81-394B1BFC3CCB}" type="pres">
      <dgm:prSet presAssocID="{BEBFA616-5E45-4A2D-B042-A76B61B0777D}" presName="parentTextArrow" presStyleLbl="node1" presStyleIdx="3" presStyleCnt="5"/>
      <dgm:spPr/>
    </dgm:pt>
    <dgm:pt modelId="{69030ADD-8A69-41E7-B511-75236002309D}" type="pres">
      <dgm:prSet presAssocID="{DF47D2D4-4E20-48F5-9718-8D004F673B0D}" presName="sp" presStyleCnt="0"/>
      <dgm:spPr/>
    </dgm:pt>
    <dgm:pt modelId="{75258ED3-4A2F-42E4-8FA7-AEDA30B85EB0}" type="pres">
      <dgm:prSet presAssocID="{315FA5D5-026F-4483-86D2-6AF8FBF18A77}" presName="arrowAndChildren" presStyleCnt="0"/>
      <dgm:spPr/>
    </dgm:pt>
    <dgm:pt modelId="{48E05DFA-D94D-4FF5-963E-82416D29BA8F}" type="pres">
      <dgm:prSet presAssocID="{315FA5D5-026F-4483-86D2-6AF8FBF18A77}" presName="parentTextArrow" presStyleLbl="node1" presStyleIdx="4" presStyleCnt="5" custLinFactNeighborX="489" custLinFactNeighborY="-4875"/>
      <dgm:spPr/>
    </dgm:pt>
  </dgm:ptLst>
  <dgm:cxnLst>
    <dgm:cxn modelId="{338C2A00-DBF3-426C-97B7-EF18BCE5E5D0}" srcId="{A016E2B3-24BA-42AF-86E8-D80C7DBA16B1}" destId="{AA75F721-00FA-43CA-BD3A-EB9F262ACEC4}" srcOrd="3" destOrd="0" parTransId="{BEE5FD3C-F5F4-4F20-AB50-40789945A796}" sibTransId="{046BD9F5-BFC6-4124-9F53-40F46AEABD98}"/>
    <dgm:cxn modelId="{99909D20-7F15-4154-9286-2B12C88FE5BE}" srcId="{A016E2B3-24BA-42AF-86E8-D80C7DBA16B1}" destId="{BEBFA616-5E45-4A2D-B042-A76B61B0777D}" srcOrd="1" destOrd="0" parTransId="{C7851159-9C1C-4276-A0C4-EC636E9D41C3}" sibTransId="{4D7C792A-6C06-492C-ADE4-C2F921DBCC2A}"/>
    <dgm:cxn modelId="{804E2733-A1C5-4E71-A3FF-A2DD604DE823}" type="presOf" srcId="{315FA5D5-026F-4483-86D2-6AF8FBF18A77}" destId="{48E05DFA-D94D-4FF5-963E-82416D29BA8F}" srcOrd="0" destOrd="0" presId="urn:microsoft.com/office/officeart/2005/8/layout/process4"/>
    <dgm:cxn modelId="{E82DC57E-2319-4217-B6CC-2C5C0432BBD6}" type="presOf" srcId="{A016E2B3-24BA-42AF-86E8-D80C7DBA16B1}" destId="{19F1089C-9BF6-45E7-A0B2-9AC31F8A8343}" srcOrd="0" destOrd="0" presId="urn:microsoft.com/office/officeart/2005/8/layout/process4"/>
    <dgm:cxn modelId="{1CD7C983-A1C1-477F-B4A1-510433B6A13E}" type="presOf" srcId="{65BD9BEC-CDDB-4C33-96E9-268B37B40954}" destId="{CA5E1FAB-E5B9-472F-BE7D-BCDFDEB6B5FB}" srcOrd="0" destOrd="0" presId="urn:microsoft.com/office/officeart/2005/8/layout/process4"/>
    <dgm:cxn modelId="{23FFBC8E-C119-42EE-AC2E-758B3016011C}" srcId="{A016E2B3-24BA-42AF-86E8-D80C7DBA16B1}" destId="{B8D34E5B-17FD-400C-BAC5-8DB993C5A851}" srcOrd="2" destOrd="0" parTransId="{65918CD2-BC11-4EB5-8B13-6E5A273D746A}" sibTransId="{8DBE8017-33F1-402D-8129-6077A14A4313}"/>
    <dgm:cxn modelId="{63F352A8-D23C-4A20-B5A7-46A1684BCFE3}" type="presOf" srcId="{AA75F721-00FA-43CA-BD3A-EB9F262ACEC4}" destId="{D4253872-9EF8-4D6F-B678-776F42EB1926}" srcOrd="0" destOrd="0" presId="urn:microsoft.com/office/officeart/2005/8/layout/process4"/>
    <dgm:cxn modelId="{378E79D8-15BE-4BF7-813B-89BE8CECF841}" type="presOf" srcId="{B8D34E5B-17FD-400C-BAC5-8DB993C5A851}" destId="{31D7A6EE-BDEF-4EE7-AED9-F11C5B47E9D6}" srcOrd="0" destOrd="0" presId="urn:microsoft.com/office/officeart/2005/8/layout/process4"/>
    <dgm:cxn modelId="{258D75DE-C08D-4931-B009-34407AECD885}" type="presOf" srcId="{BEBFA616-5E45-4A2D-B042-A76B61B0777D}" destId="{0AF7D19A-AF4D-4BA1-BA81-394B1BFC3CCB}" srcOrd="0" destOrd="0" presId="urn:microsoft.com/office/officeart/2005/8/layout/process4"/>
    <dgm:cxn modelId="{DBDD71EC-7E0B-4782-9DD9-2EA3977C8F02}" srcId="{A016E2B3-24BA-42AF-86E8-D80C7DBA16B1}" destId="{315FA5D5-026F-4483-86D2-6AF8FBF18A77}" srcOrd="0" destOrd="0" parTransId="{41AE7005-7522-48A4-8F59-646CBC200434}" sibTransId="{DF47D2D4-4E20-48F5-9718-8D004F673B0D}"/>
    <dgm:cxn modelId="{3F88DAF0-54BB-4432-A307-7F51DC139EA5}" srcId="{A016E2B3-24BA-42AF-86E8-D80C7DBA16B1}" destId="{65BD9BEC-CDDB-4C33-96E9-268B37B40954}" srcOrd="4" destOrd="0" parTransId="{6ED6A8AE-23AD-4341-AB9F-3C555D831B89}" sibTransId="{245F9F06-E714-4DDE-88CD-726359C31D41}"/>
    <dgm:cxn modelId="{03C0FCE7-D2BC-476A-8DF7-25D4EA7803A0}" type="presParOf" srcId="{19F1089C-9BF6-45E7-A0B2-9AC31F8A8343}" destId="{517F4AE5-B528-492F-986F-527783218447}" srcOrd="0" destOrd="0" presId="urn:microsoft.com/office/officeart/2005/8/layout/process4"/>
    <dgm:cxn modelId="{B26441AF-6474-4FE0-BC31-41FC55A69547}" type="presParOf" srcId="{517F4AE5-B528-492F-986F-527783218447}" destId="{CA5E1FAB-E5B9-472F-BE7D-BCDFDEB6B5FB}" srcOrd="0" destOrd="0" presId="urn:microsoft.com/office/officeart/2005/8/layout/process4"/>
    <dgm:cxn modelId="{B3E8511C-5DEB-4B7C-97B1-87DB84016376}" type="presParOf" srcId="{19F1089C-9BF6-45E7-A0B2-9AC31F8A8343}" destId="{0212EBE7-AA72-4059-A4D8-EE72AF641E56}" srcOrd="1" destOrd="0" presId="urn:microsoft.com/office/officeart/2005/8/layout/process4"/>
    <dgm:cxn modelId="{CBA3C240-E5D2-4132-94CB-E3978E6EFC17}" type="presParOf" srcId="{19F1089C-9BF6-45E7-A0B2-9AC31F8A8343}" destId="{A58219C9-019D-4136-8FF7-4F6216E86336}" srcOrd="2" destOrd="0" presId="urn:microsoft.com/office/officeart/2005/8/layout/process4"/>
    <dgm:cxn modelId="{42DCEB01-9DC6-456B-A1F0-3138B9DD45E9}" type="presParOf" srcId="{A58219C9-019D-4136-8FF7-4F6216E86336}" destId="{D4253872-9EF8-4D6F-B678-776F42EB1926}" srcOrd="0" destOrd="0" presId="urn:microsoft.com/office/officeart/2005/8/layout/process4"/>
    <dgm:cxn modelId="{44D70AF7-C3C1-4BDA-9D3A-858D23A4A6D0}" type="presParOf" srcId="{19F1089C-9BF6-45E7-A0B2-9AC31F8A8343}" destId="{68534411-73B5-4EAB-A573-0794BEC0DE86}" srcOrd="3" destOrd="0" presId="urn:microsoft.com/office/officeart/2005/8/layout/process4"/>
    <dgm:cxn modelId="{E924C76D-6E5F-425C-AE65-5534285E9B46}" type="presParOf" srcId="{19F1089C-9BF6-45E7-A0B2-9AC31F8A8343}" destId="{5C966561-AC16-44E0-9A11-316CD683BA72}" srcOrd="4" destOrd="0" presId="urn:microsoft.com/office/officeart/2005/8/layout/process4"/>
    <dgm:cxn modelId="{E7294CD9-5AB7-415C-975B-3E35F3293004}" type="presParOf" srcId="{5C966561-AC16-44E0-9A11-316CD683BA72}" destId="{31D7A6EE-BDEF-4EE7-AED9-F11C5B47E9D6}" srcOrd="0" destOrd="0" presId="urn:microsoft.com/office/officeart/2005/8/layout/process4"/>
    <dgm:cxn modelId="{0504AC11-EE3C-4AA3-8C55-BD1B1547DEF8}" type="presParOf" srcId="{19F1089C-9BF6-45E7-A0B2-9AC31F8A8343}" destId="{C7419E87-E3D5-4E70-A0BC-26E780C085FA}" srcOrd="5" destOrd="0" presId="urn:microsoft.com/office/officeart/2005/8/layout/process4"/>
    <dgm:cxn modelId="{5EC31711-EE8F-424A-AED4-98A9DF8CDDFA}" type="presParOf" srcId="{19F1089C-9BF6-45E7-A0B2-9AC31F8A8343}" destId="{6604395E-4C27-41B7-AD8C-304A7C18F168}" srcOrd="6" destOrd="0" presId="urn:microsoft.com/office/officeart/2005/8/layout/process4"/>
    <dgm:cxn modelId="{1D8E1FC8-3A18-4DF2-A871-956E13AD272C}" type="presParOf" srcId="{6604395E-4C27-41B7-AD8C-304A7C18F168}" destId="{0AF7D19A-AF4D-4BA1-BA81-394B1BFC3CCB}" srcOrd="0" destOrd="0" presId="urn:microsoft.com/office/officeart/2005/8/layout/process4"/>
    <dgm:cxn modelId="{A56BAEC7-7130-405D-B000-04ECCB3E4AB1}" type="presParOf" srcId="{19F1089C-9BF6-45E7-A0B2-9AC31F8A8343}" destId="{69030ADD-8A69-41E7-B511-75236002309D}" srcOrd="7" destOrd="0" presId="urn:microsoft.com/office/officeart/2005/8/layout/process4"/>
    <dgm:cxn modelId="{0F9684BE-13A1-4D86-BBC3-0C369F13A958}" type="presParOf" srcId="{19F1089C-9BF6-45E7-A0B2-9AC31F8A8343}" destId="{75258ED3-4A2F-42E4-8FA7-AEDA30B85EB0}" srcOrd="8" destOrd="0" presId="urn:microsoft.com/office/officeart/2005/8/layout/process4"/>
    <dgm:cxn modelId="{353F83AF-D265-4075-AFD2-F0E351AA8D33}" type="presParOf" srcId="{75258ED3-4A2F-42E4-8FA7-AEDA30B85EB0}" destId="{48E05DFA-D94D-4FF5-963E-82416D29BA8F}" srcOrd="0" destOrd="0" presId="urn:microsoft.com/office/officeart/2005/8/layout/process4"/>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5E1FAB-E5B9-472F-BE7D-BCDFDEB6B5FB}">
      <dsp:nvSpPr>
        <dsp:cNvPr id="0" name=""/>
        <dsp:cNvSpPr/>
      </dsp:nvSpPr>
      <dsp:spPr>
        <a:xfrm>
          <a:off x="0" y="4652753"/>
          <a:ext cx="8128000" cy="763322"/>
        </a:xfrm>
        <a:solidFill>
          <a:schemeClr val="bg1">
            <a:lumMod val="50000"/>
          </a:schemeClr>
        </a:solidFill>
        <a:ln w="28575" cap="flat" cmpd="sng" algn="ctr">
          <a:solidFill>
            <a:schemeClr val="bg1">
              <a:lumMod val="50000"/>
            </a:schemeClr>
          </a:solidFill>
          <a:prstDash val="solid"/>
          <a:miter lim="800000"/>
          <a:extLst>
            <a:ext uri="{C807C97D-BFC1-408E-A445-0C87EB9F89A2}">
              <ask:lineSketchStyleProps xmlns:ask="http://schemas.microsoft.com/office/drawing/2018/sketchyshapes">
                <ask:type>
                  <ask:lineSketchCurved/>
                </ask:type>
              </ask:lineSketchStyleProps>
            </a:ext>
          </a:extLst>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Aptos" panose="020B0004020202020204" pitchFamily="34" charset="0"/>
            </a:rPr>
            <a:t>Follow-up meetings (via Zoom or in person) </a:t>
          </a:r>
          <a:br>
            <a:rPr lang="en-US" sz="1800" kern="1200" dirty="0">
              <a:latin typeface="Aptos" panose="020B0004020202020204" pitchFamily="34" charset="0"/>
            </a:rPr>
          </a:br>
          <a:r>
            <a:rPr lang="en-US" sz="1800" kern="1200" dirty="0">
              <a:latin typeface="Aptos" panose="020B0004020202020204" pitchFamily="34" charset="0"/>
            </a:rPr>
            <a:t>with decisionmakers and key stakeholders</a:t>
          </a:r>
        </a:p>
      </dsp:txBody>
      <dsp:txXfrm>
        <a:off x="0" y="4652753"/>
        <a:ext cx="8128000" cy="763322"/>
      </dsp:txXfrm>
    </dsp:sp>
    <dsp:sp modelId="{D4253872-9EF8-4D6F-B678-776F42EB1926}">
      <dsp:nvSpPr>
        <dsp:cNvPr id="0" name=""/>
        <dsp:cNvSpPr/>
      </dsp:nvSpPr>
      <dsp:spPr>
        <a:xfrm rot="10800000">
          <a:off x="0" y="3490212"/>
          <a:ext cx="8128000" cy="1173990"/>
        </a:xfrm>
        <a:solidFill>
          <a:schemeClr val="accent1"/>
        </a:solidFill>
        <a:ln w="28575" cap="flat" cmpd="sng" algn="ctr">
          <a:solidFill>
            <a:schemeClr val="bg1">
              <a:lumMod val="50000"/>
            </a:schemeClr>
          </a:solidFill>
          <a:prstDash val="solid"/>
          <a:miter lim="800000"/>
          <a:extLst>
            <a:ext uri="{C807C97D-BFC1-408E-A445-0C87EB9F89A2}">
              <ask:lineSketchStyleProps xmlns:ask="http://schemas.microsoft.com/office/drawing/2018/sketchyshapes">
                <ask:type>
                  <ask:lineSketchCurved/>
                </ask:type>
              </ask:lineSketchStyleProps>
            </a:ext>
          </a:extLst>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Aptos" panose="020B0004020202020204" pitchFamily="34" charset="0"/>
            </a:rPr>
            <a:t>Follow-up telephone calls to decisionmakers</a:t>
          </a:r>
        </a:p>
      </dsp:txBody>
      <dsp:txXfrm rot="10800000">
        <a:off x="0" y="3490212"/>
        <a:ext cx="8128000" cy="762823"/>
      </dsp:txXfrm>
    </dsp:sp>
    <dsp:sp modelId="{31D7A6EE-BDEF-4EE7-AED9-F11C5B47E9D6}">
      <dsp:nvSpPr>
        <dsp:cNvPr id="0" name=""/>
        <dsp:cNvSpPr/>
      </dsp:nvSpPr>
      <dsp:spPr>
        <a:xfrm rot="10800000">
          <a:off x="0" y="2327672"/>
          <a:ext cx="8128000" cy="1173990"/>
        </a:xfrm>
        <a:solidFill>
          <a:schemeClr val="bg1">
            <a:lumMod val="50000"/>
          </a:schemeClr>
        </a:solidFill>
        <a:ln w="28575" cap="flat" cmpd="sng" algn="ctr">
          <a:solidFill>
            <a:schemeClr val="bg1">
              <a:lumMod val="50000"/>
            </a:schemeClr>
          </a:solidFill>
          <a:prstDash val="solid"/>
          <a:miter lim="800000"/>
          <a:extLst>
            <a:ext uri="{C807C97D-BFC1-408E-A445-0C87EB9F89A2}">
              <ask:lineSketchStyleProps xmlns:ask="http://schemas.microsoft.com/office/drawing/2018/sketchyshapes">
                <ask:type>
                  <ask:lineSketchCurved/>
                </ask:type>
              </ask:lineSketchStyleProps>
            </a:ext>
          </a:extLst>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kern="1200">
              <a:latin typeface="Aptos" panose="020B0004020202020204" pitchFamily="34" charset="0"/>
            </a:rPr>
            <a:t>Send out initial emails and recruitment packets</a:t>
          </a:r>
          <a:endParaRPr lang="en-US" sz="1800" kern="1200" dirty="0">
            <a:latin typeface="Aptos" panose="020B0004020202020204" pitchFamily="34" charset="0"/>
          </a:endParaRPr>
        </a:p>
      </dsp:txBody>
      <dsp:txXfrm rot="10800000">
        <a:off x="0" y="2327672"/>
        <a:ext cx="8128000" cy="762823"/>
      </dsp:txXfrm>
    </dsp:sp>
    <dsp:sp modelId="{0AF7D19A-AF4D-4BA1-BA81-394B1BFC3CCB}">
      <dsp:nvSpPr>
        <dsp:cNvPr id="0" name=""/>
        <dsp:cNvSpPr/>
      </dsp:nvSpPr>
      <dsp:spPr>
        <a:xfrm rot="10800000">
          <a:off x="0" y="1165131"/>
          <a:ext cx="8128000" cy="1173990"/>
        </a:xfrm>
        <a:solidFill>
          <a:schemeClr val="accent1"/>
        </a:solidFill>
        <a:ln w="28575" cap="flat" cmpd="sng" algn="ctr">
          <a:solidFill>
            <a:schemeClr val="bg1">
              <a:lumMod val="50000"/>
            </a:schemeClr>
          </a:solidFill>
          <a:prstDash val="solid"/>
          <a:miter lim="800000"/>
          <a:extLst>
            <a:ext uri="{C807C97D-BFC1-408E-A445-0C87EB9F89A2}">
              <ask:lineSketchStyleProps xmlns:ask="http://schemas.microsoft.com/office/drawing/2018/sketchyshapes">
                <ask:type>
                  <ask:lineSketchCurved/>
                </ask:type>
              </ask:lineSketchStyleProps>
            </a:ext>
          </a:extLst>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kern="1200">
              <a:latin typeface="Aptos" panose="020B0004020202020204" pitchFamily="34" charset="0"/>
            </a:rPr>
            <a:t>Target key decisionmakers at districts and middle schools</a:t>
          </a:r>
          <a:endParaRPr lang="en-US" sz="1800" kern="1200" dirty="0">
            <a:latin typeface="Aptos" panose="020B0004020202020204" pitchFamily="34" charset="0"/>
          </a:endParaRPr>
        </a:p>
      </dsp:txBody>
      <dsp:txXfrm rot="10800000">
        <a:off x="0" y="1165131"/>
        <a:ext cx="8128000" cy="762823"/>
      </dsp:txXfrm>
    </dsp:sp>
    <dsp:sp modelId="{48E05DFA-D94D-4FF5-963E-82416D29BA8F}">
      <dsp:nvSpPr>
        <dsp:cNvPr id="0" name=""/>
        <dsp:cNvSpPr/>
      </dsp:nvSpPr>
      <dsp:spPr>
        <a:xfrm rot="10800000">
          <a:off x="0" y="0"/>
          <a:ext cx="8128000" cy="1173990"/>
        </a:xfrm>
        <a:solidFill>
          <a:schemeClr val="bg1">
            <a:lumMod val="50000"/>
          </a:schemeClr>
        </a:solidFill>
        <a:ln w="28575" cap="flat" cmpd="sng" algn="ctr">
          <a:solidFill>
            <a:schemeClr val="bg1">
              <a:lumMod val="50000"/>
            </a:schemeClr>
          </a:solidFill>
          <a:prstDash val="solid"/>
          <a:miter lim="800000"/>
          <a:extLst>
            <a:ext uri="{C807C97D-BFC1-408E-A445-0C87EB9F89A2}">
              <ask:lineSketchStyleProps xmlns:ask="http://schemas.microsoft.com/office/drawing/2018/sketchyshapes">
                <ask:type>
                  <ask:lineSketchCurved/>
                </ask:type>
              </ask:lineSketchStyleProps>
            </a:ext>
          </a:extLst>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Aptos" panose="020B0004020202020204" pitchFamily="34" charset="0"/>
            </a:rPr>
            <a:t>Identify middle schools that meet recruitment criteria</a:t>
          </a:r>
          <a:endParaRPr lang="en-US" sz="1800" kern="1200" dirty="0"/>
        </a:p>
      </dsp:txBody>
      <dsp:txXfrm rot="10800000">
        <a:off x="0" y="0"/>
        <a:ext cx="8128000" cy="762823"/>
      </dsp:txXfrm>
    </dsp:sp>
  </dsp:spTree>
</dsp:drawing>
</file>

<file path=ppt/diagrams/layout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D79C5E8-A06A-C7F0-5E84-ACCF167157C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BF81B07A-179F-6582-56E6-6CBCD83B8B1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19B8292-E965-4B93-BE69-3A649818C33A}" type="datetimeFigureOut">
              <a:rPr lang="en-US" smtClean="0"/>
              <a:t>6/18/2024</a:t>
            </a:fld>
            <a:endParaRPr lang="en-US"/>
          </a:p>
        </p:txBody>
      </p:sp>
      <p:sp>
        <p:nvSpPr>
          <p:cNvPr id="4" name="Footer Placeholder 3">
            <a:extLst>
              <a:ext uri="{FF2B5EF4-FFF2-40B4-BE49-F238E27FC236}">
                <a16:creationId xmlns:a16="http://schemas.microsoft.com/office/drawing/2014/main" id="{59FE7504-06C8-B03F-90C7-FE1B69051AD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en-US"/>
              <a:t>1Manohar, N., MacMillan, F., Z. Steiner, G., Arora, A. (2018). Recruitment of Research Participants. In: Liamputtong, P. (eds) Handbook of Research Methods in Health Social Sciences. Springer, Singapore. https://doi.org/10.1007/978-981-10-2779-6_75-1</a:t>
            </a:r>
          </a:p>
        </p:txBody>
      </p:sp>
      <p:sp>
        <p:nvSpPr>
          <p:cNvPr id="5" name="Slide Number Placeholder 4">
            <a:extLst>
              <a:ext uri="{FF2B5EF4-FFF2-40B4-BE49-F238E27FC236}">
                <a16:creationId xmlns:a16="http://schemas.microsoft.com/office/drawing/2014/main" id="{BEC90C69-D833-546B-79F2-9E2EF98CFF1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0348DA0-EF95-4A0B-A747-5970BCD796C5}" type="slidenum">
              <a:rPr lang="en-US" smtClean="0"/>
              <a:t>‹#›</a:t>
            </a:fld>
            <a:endParaRPr lang="en-US"/>
          </a:p>
        </p:txBody>
      </p:sp>
    </p:spTree>
    <p:extLst>
      <p:ext uri="{BB962C8B-B14F-4D97-AF65-F5344CB8AC3E}">
        <p14:creationId xmlns:p14="http://schemas.microsoft.com/office/powerpoint/2010/main" val="3049927650"/>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E468361-E1CB-4182-B9B9-E76F914808C5}" type="datetimeFigureOut">
              <a:rPr lang="en-US" smtClean="0"/>
              <a:t>6/18/2024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r>
              <a:rPr lang="en-US"/>
              <a:t>1Manohar, N., MacMillan, F., Z. Steiner, G., Arora, A. (2018). Recruitment of Research Participants. In: Liamputtong, P. (eds) Handbook of Research Methods in Health Social Sciences. Springer, Singapore. https://doi.org/10.1007/978-981-10-2779-6_75-1</a:t>
            </a: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CC5E3EC-ABE9-4BE3-A575-735278A646CC}" type="slidenum">
              <a:rPr lang="en-US" smtClean="0"/>
              <a:t>‹#›</a:t>
            </a:fld>
            <a:endParaRPr lang="en-US"/>
          </a:p>
        </p:txBody>
      </p:sp>
    </p:spTree>
    <p:extLst>
      <p:ext uri="{BB962C8B-B14F-4D97-AF65-F5344CB8AC3E}">
        <p14:creationId xmlns:p14="http://schemas.microsoft.com/office/powerpoint/2010/main" val="989208473"/>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CC5E3EC-ABE9-4BE3-A575-735278A646CC}" type="slidenum">
              <a:rPr lang="en-US" smtClean="0"/>
              <a:t>1</a:t>
            </a:fld>
            <a:endParaRPr lang="en-US"/>
          </a:p>
        </p:txBody>
      </p:sp>
      <p:sp>
        <p:nvSpPr>
          <p:cNvPr id="5" name="Footer Placeholder 4">
            <a:extLst>
              <a:ext uri="{FF2B5EF4-FFF2-40B4-BE49-F238E27FC236}">
                <a16:creationId xmlns:a16="http://schemas.microsoft.com/office/drawing/2014/main" id="{62232D76-5EE0-B3DB-9850-65E5AD0E3248}"/>
              </a:ext>
            </a:extLst>
          </p:cNvPr>
          <p:cNvSpPr>
            <a:spLocks noGrp="1"/>
          </p:cNvSpPr>
          <p:nvPr>
            <p:ph type="ftr" sz="quarter" idx="4"/>
          </p:nvPr>
        </p:nvSpPr>
        <p:spPr/>
        <p:txBody>
          <a:bodyPr/>
          <a:lstStyle/>
          <a:p>
            <a:r>
              <a:rPr lang="en-US"/>
              <a:t>1Manohar, N., MacMillan, F., Z. Steiner, G., Arora, A. (2018). Recruitment of Research Participants. In: Liamputtong, P. (eds) Handbook of Research Methods in Health Social Sciences. Springer, Singapore. https://doi.org/10.1007/978-981-10-2779-6_75-1</a:t>
            </a:r>
          </a:p>
        </p:txBody>
      </p:sp>
    </p:spTree>
    <p:extLst>
      <p:ext uri="{BB962C8B-B14F-4D97-AF65-F5344CB8AC3E}">
        <p14:creationId xmlns:p14="http://schemas.microsoft.com/office/powerpoint/2010/main" val="319567895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19C0E-0F74-46E2-9FE5-035948FA51D6}"/>
              </a:ext>
            </a:extLst>
          </p:cNvPr>
          <p:cNvSpPr>
            <a:spLocks noGrp="1"/>
          </p:cNvSpPr>
          <p:nvPr>
            <p:ph type="ctrTitle"/>
          </p:nvPr>
        </p:nvSpPr>
        <p:spPr>
          <a:xfrm>
            <a:off x="1141021" y="1549876"/>
            <a:ext cx="10443358" cy="2387600"/>
          </a:xfrm>
        </p:spPr>
        <p:txBody>
          <a:bodyPr anchor="b"/>
          <a:lstStyle>
            <a:lvl1pPr algn="l">
              <a:defRPr sz="6000">
                <a:solidFill>
                  <a:schemeClr val="accent1"/>
                </a:solidFill>
                <a:latin typeface="Aptos" panose="020B0004020202020204" pitchFamily="34" charset="0"/>
                <a:cs typeface="Times New Roman" panose="02020603050405020304" pitchFamily="18" charset="0"/>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0589AFC0-F66E-42D5-986B-0A65B4528E76}"/>
              </a:ext>
            </a:extLst>
          </p:cNvPr>
          <p:cNvSpPr>
            <a:spLocks noGrp="1"/>
          </p:cNvSpPr>
          <p:nvPr>
            <p:ph type="subTitle" idx="1"/>
          </p:nvPr>
        </p:nvSpPr>
        <p:spPr>
          <a:xfrm>
            <a:off x="1141022" y="4044248"/>
            <a:ext cx="10443357" cy="1655762"/>
          </a:xfrm>
        </p:spPr>
        <p:txBody>
          <a:bodyPr/>
          <a:lstStyle>
            <a:lvl1pPr marL="0" indent="0" algn="l">
              <a:buNone/>
              <a:defRPr sz="2400">
                <a:solidFill>
                  <a:schemeClr val="accent2"/>
                </a:solidFill>
                <a:latin typeface="Aptos" panose="020B0004020202020204" pitchFamily="34" charset="0"/>
                <a:cs typeface="Times New Roman" panose="0202060305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Rectangle 6">
            <a:extLst>
              <a:ext uri="{FF2B5EF4-FFF2-40B4-BE49-F238E27FC236}">
                <a16:creationId xmlns:a16="http://schemas.microsoft.com/office/drawing/2014/main" id="{7748EA96-0E6D-4BA1-AC00-8549DCB02663}"/>
              </a:ext>
            </a:extLst>
          </p:cNvPr>
          <p:cNvSpPr/>
          <p:nvPr userDrawn="1"/>
        </p:nvSpPr>
        <p:spPr>
          <a:xfrm>
            <a:off x="1" y="0"/>
            <a:ext cx="795646" cy="6858000"/>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Graphical user interface&#10;&#10;Description automatically generated with low confidence">
            <a:extLst>
              <a:ext uri="{FF2B5EF4-FFF2-40B4-BE49-F238E27FC236}">
                <a16:creationId xmlns:a16="http://schemas.microsoft.com/office/drawing/2014/main" id="{32C3D0BA-7A80-9843-AC72-8998C2554C4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28296" b="41945"/>
          <a:stretch/>
        </p:blipFill>
        <p:spPr>
          <a:xfrm>
            <a:off x="1141021" y="667852"/>
            <a:ext cx="3299873" cy="982044"/>
          </a:xfrm>
          <a:prstGeom prst="rect">
            <a:avLst/>
          </a:prstGeom>
        </p:spPr>
      </p:pic>
      <p:pic>
        <p:nvPicPr>
          <p:cNvPr id="8" name="Picture 7" descr="A picture containing text&#10;&#10;Description automatically generated">
            <a:extLst>
              <a:ext uri="{FF2B5EF4-FFF2-40B4-BE49-F238E27FC236}">
                <a16:creationId xmlns:a16="http://schemas.microsoft.com/office/drawing/2014/main" id="{5BA73F33-6AAF-5047-9891-97A0DDE9367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16200000">
            <a:off x="-426098" y="5635680"/>
            <a:ext cx="1623862" cy="689197"/>
          </a:xfrm>
          <a:prstGeom prst="rect">
            <a:avLst/>
          </a:prstGeom>
        </p:spPr>
      </p:pic>
    </p:spTree>
    <p:extLst>
      <p:ext uri="{BB962C8B-B14F-4D97-AF65-F5344CB8AC3E}">
        <p14:creationId xmlns:p14="http://schemas.microsoft.com/office/powerpoint/2010/main" val="4312505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A6827C3-FDEB-4FD8-BD3E-CCA63EB290D3}"/>
              </a:ext>
            </a:extLst>
          </p:cNvPr>
          <p:cNvSpPr/>
          <p:nvPr userDrawn="1"/>
        </p:nvSpPr>
        <p:spPr>
          <a:xfrm>
            <a:off x="11118536" y="0"/>
            <a:ext cx="1045621"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2" name="Title 1">
            <a:extLst>
              <a:ext uri="{FF2B5EF4-FFF2-40B4-BE49-F238E27FC236}">
                <a16:creationId xmlns:a16="http://schemas.microsoft.com/office/drawing/2014/main" id="{AE6E5948-1EC5-4567-B94D-BB6DEF97E5DF}"/>
              </a:ext>
            </a:extLst>
          </p:cNvPr>
          <p:cNvSpPr>
            <a:spLocks noGrp="1"/>
          </p:cNvSpPr>
          <p:nvPr>
            <p:ph type="title"/>
          </p:nvPr>
        </p:nvSpPr>
        <p:spPr>
          <a:xfrm>
            <a:off x="339436" y="250031"/>
            <a:ext cx="10515600" cy="1163133"/>
          </a:xfrm>
        </p:spPr>
        <p:txBody>
          <a:bodyPr anchor="ctr">
            <a:normAutofit/>
          </a:bodyPr>
          <a:lstStyle>
            <a:lvl1pPr>
              <a:defRPr sz="4000">
                <a:latin typeface="Aptos" panose="020B0004020202020204" pitchFamily="34" charset="0"/>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568B579-548D-4ED5-99AA-2E525DDFCE1B}"/>
              </a:ext>
            </a:extLst>
          </p:cNvPr>
          <p:cNvSpPr>
            <a:spLocks noGrp="1"/>
          </p:cNvSpPr>
          <p:nvPr>
            <p:ph idx="1"/>
          </p:nvPr>
        </p:nvSpPr>
        <p:spPr>
          <a:xfrm>
            <a:off x="352301" y="1710047"/>
            <a:ext cx="10515600" cy="4897922"/>
          </a:xfrm>
        </p:spPr>
        <p:txBody>
          <a:bodyPr/>
          <a:lstStyle>
            <a:lvl1pPr>
              <a:lnSpc>
                <a:spcPct val="100000"/>
              </a:lnSpc>
              <a:defRPr>
                <a:latin typeface="Aptos" panose="020B0004020202020204" pitchFamily="34" charset="0"/>
              </a:defRPr>
            </a:lvl1pPr>
            <a:lvl2pPr>
              <a:lnSpc>
                <a:spcPct val="100000"/>
              </a:lnSpc>
              <a:defRPr>
                <a:latin typeface="Aptos" panose="020B0004020202020204" pitchFamily="34" charset="0"/>
              </a:defRPr>
            </a:lvl2pPr>
            <a:lvl3pPr>
              <a:lnSpc>
                <a:spcPct val="100000"/>
              </a:lnSpc>
              <a:defRPr>
                <a:latin typeface="Aptos" panose="020B0004020202020204" pitchFamily="34" charset="0"/>
              </a:defRPr>
            </a:lvl3pPr>
            <a:lvl4pPr>
              <a:lnSpc>
                <a:spcPct val="100000"/>
              </a:lnSpc>
              <a:defRPr>
                <a:latin typeface="Aptos" panose="020B0004020202020204" pitchFamily="34" charset="0"/>
              </a:defRPr>
            </a:lvl4pPr>
            <a:lvl5pPr>
              <a:lnSpc>
                <a:spcPct val="100000"/>
              </a:lnSpc>
              <a:defRPr>
                <a:latin typeface="Aptos" panose="020B00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8" name="Picture 7" descr="A picture containing text&#10;&#10;Description automatically generated">
            <a:extLst>
              <a:ext uri="{FF2B5EF4-FFF2-40B4-BE49-F238E27FC236}">
                <a16:creationId xmlns:a16="http://schemas.microsoft.com/office/drawing/2014/main" id="{C7A73DF3-B028-45DE-9C7A-7393470F61A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6200000">
            <a:off x="10851618" y="700518"/>
            <a:ext cx="1579459" cy="678485"/>
          </a:xfrm>
          <a:prstGeom prst="rect">
            <a:avLst/>
          </a:prstGeom>
        </p:spPr>
      </p:pic>
    </p:spTree>
    <p:extLst>
      <p:ext uri="{BB962C8B-B14F-4D97-AF65-F5344CB8AC3E}">
        <p14:creationId xmlns:p14="http://schemas.microsoft.com/office/powerpoint/2010/main" val="12316665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 Info Top">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A6827C3-FDEB-4FD8-BD3E-CCA63EB290D3}"/>
              </a:ext>
            </a:extLst>
          </p:cNvPr>
          <p:cNvSpPr/>
          <p:nvPr userDrawn="1"/>
        </p:nvSpPr>
        <p:spPr>
          <a:xfrm>
            <a:off x="11118536" y="0"/>
            <a:ext cx="1045621"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2" name="Title 1">
            <a:extLst>
              <a:ext uri="{FF2B5EF4-FFF2-40B4-BE49-F238E27FC236}">
                <a16:creationId xmlns:a16="http://schemas.microsoft.com/office/drawing/2014/main" id="{AE6E5948-1EC5-4567-B94D-BB6DEF97E5DF}"/>
              </a:ext>
            </a:extLst>
          </p:cNvPr>
          <p:cNvSpPr>
            <a:spLocks noGrp="1"/>
          </p:cNvSpPr>
          <p:nvPr>
            <p:ph type="title"/>
          </p:nvPr>
        </p:nvSpPr>
        <p:spPr>
          <a:xfrm>
            <a:off x="339436" y="250031"/>
            <a:ext cx="10515600" cy="1163133"/>
          </a:xfrm>
        </p:spPr>
        <p:txBody>
          <a:bodyPr anchor="ctr">
            <a:normAutofit/>
          </a:bodyPr>
          <a:lstStyle>
            <a:lvl1pPr>
              <a:defRPr sz="4000">
                <a:latin typeface="Aptos" panose="020B0004020202020204" pitchFamily="34" charset="0"/>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568B579-548D-4ED5-99AA-2E525DDFCE1B}"/>
              </a:ext>
            </a:extLst>
          </p:cNvPr>
          <p:cNvSpPr>
            <a:spLocks noGrp="1"/>
          </p:cNvSpPr>
          <p:nvPr>
            <p:ph idx="1"/>
          </p:nvPr>
        </p:nvSpPr>
        <p:spPr>
          <a:xfrm>
            <a:off x="352301" y="1710047"/>
            <a:ext cx="10515600" cy="4897922"/>
          </a:xfrm>
        </p:spPr>
        <p:txBody>
          <a:bodyPr/>
          <a:lstStyle>
            <a:lvl1pPr>
              <a:lnSpc>
                <a:spcPct val="100000"/>
              </a:lnSpc>
              <a:defRPr>
                <a:latin typeface="Aptos" panose="020B0004020202020204" pitchFamily="34" charset="0"/>
              </a:defRPr>
            </a:lvl1pPr>
            <a:lvl2pPr>
              <a:lnSpc>
                <a:spcPct val="100000"/>
              </a:lnSpc>
              <a:defRPr>
                <a:latin typeface="Aptos" panose="020B0004020202020204" pitchFamily="34" charset="0"/>
              </a:defRPr>
            </a:lvl2pPr>
            <a:lvl3pPr>
              <a:lnSpc>
                <a:spcPct val="100000"/>
              </a:lnSpc>
              <a:defRPr>
                <a:latin typeface="Aptos" panose="020B0004020202020204" pitchFamily="34" charset="0"/>
              </a:defRPr>
            </a:lvl3pPr>
            <a:lvl4pPr>
              <a:lnSpc>
                <a:spcPct val="100000"/>
              </a:lnSpc>
              <a:defRPr>
                <a:latin typeface="Aptos" panose="020B0004020202020204" pitchFamily="34" charset="0"/>
              </a:defRPr>
            </a:lvl4pPr>
            <a:lvl5pPr>
              <a:lnSpc>
                <a:spcPct val="100000"/>
              </a:lnSpc>
              <a:defRPr>
                <a:latin typeface="Aptos" panose="020B00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8" name="Picture 7" descr="A picture containing text&#10;&#10;Description automatically generated">
            <a:extLst>
              <a:ext uri="{FF2B5EF4-FFF2-40B4-BE49-F238E27FC236}">
                <a16:creationId xmlns:a16="http://schemas.microsoft.com/office/drawing/2014/main" id="{C7A73DF3-B028-45DE-9C7A-7393470F61A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6200000">
            <a:off x="10851618" y="700518"/>
            <a:ext cx="1579459" cy="678485"/>
          </a:xfrm>
          <a:prstGeom prst="rect">
            <a:avLst/>
          </a:prstGeom>
        </p:spPr>
      </p:pic>
      <p:sp>
        <p:nvSpPr>
          <p:cNvPr id="10" name="TextBox 9">
            <a:extLst>
              <a:ext uri="{FF2B5EF4-FFF2-40B4-BE49-F238E27FC236}">
                <a16:creationId xmlns:a16="http://schemas.microsoft.com/office/drawing/2014/main" id="{F7B8BB72-97F5-2344-92E3-9588F47BFAC9}"/>
              </a:ext>
            </a:extLst>
          </p:cNvPr>
          <p:cNvSpPr txBox="1"/>
          <p:nvPr userDrawn="1"/>
        </p:nvSpPr>
        <p:spPr>
          <a:xfrm>
            <a:off x="9360771" y="250030"/>
            <a:ext cx="1494265" cy="523220"/>
          </a:xfrm>
          <a:prstGeom prst="rect">
            <a:avLst/>
          </a:prstGeom>
          <a:noFill/>
        </p:spPr>
        <p:txBody>
          <a:bodyPr wrap="square" rtlCol="0">
            <a:spAutoFit/>
          </a:bodyPr>
          <a:lstStyle/>
          <a:p>
            <a:pPr algn="r"/>
            <a:r>
              <a:rPr lang="en-US" sz="1400" dirty="0">
                <a:solidFill>
                  <a:schemeClr val="accent3"/>
                </a:solidFill>
              </a:rPr>
              <a:t>#</a:t>
            </a:r>
            <a:r>
              <a:rPr lang="en-US" sz="1400" dirty="0" err="1">
                <a:solidFill>
                  <a:schemeClr val="accent3"/>
                </a:solidFill>
              </a:rPr>
              <a:t>RUCSReady</a:t>
            </a:r>
            <a:endParaRPr lang="en-US" sz="1400" dirty="0">
              <a:solidFill>
                <a:schemeClr val="accent3"/>
              </a:solidFill>
            </a:endParaRPr>
          </a:p>
          <a:p>
            <a:pPr algn="r"/>
            <a:r>
              <a:rPr lang="en-US" sz="1400" dirty="0">
                <a:solidFill>
                  <a:schemeClr val="accent1"/>
                </a:solidFill>
              </a:rPr>
              <a:t>@</a:t>
            </a:r>
            <a:r>
              <a:rPr lang="en-US" sz="1400" dirty="0" err="1">
                <a:solidFill>
                  <a:schemeClr val="accent1"/>
                </a:solidFill>
              </a:rPr>
              <a:t>RutgersCESP</a:t>
            </a:r>
            <a:endParaRPr lang="en-US" sz="1400" dirty="0">
              <a:solidFill>
                <a:schemeClr val="accent1"/>
              </a:solidFill>
            </a:endParaRPr>
          </a:p>
        </p:txBody>
      </p:sp>
    </p:spTree>
    <p:extLst>
      <p:ext uri="{BB962C8B-B14F-4D97-AF65-F5344CB8AC3E}">
        <p14:creationId xmlns:p14="http://schemas.microsoft.com/office/powerpoint/2010/main" val="23517204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 Info Bottom">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A6827C3-FDEB-4FD8-BD3E-CCA63EB290D3}"/>
              </a:ext>
            </a:extLst>
          </p:cNvPr>
          <p:cNvSpPr/>
          <p:nvPr userDrawn="1"/>
        </p:nvSpPr>
        <p:spPr>
          <a:xfrm>
            <a:off x="11118536" y="0"/>
            <a:ext cx="1045621"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2" name="Title 1">
            <a:extLst>
              <a:ext uri="{FF2B5EF4-FFF2-40B4-BE49-F238E27FC236}">
                <a16:creationId xmlns:a16="http://schemas.microsoft.com/office/drawing/2014/main" id="{AE6E5948-1EC5-4567-B94D-BB6DEF97E5DF}"/>
              </a:ext>
            </a:extLst>
          </p:cNvPr>
          <p:cNvSpPr>
            <a:spLocks noGrp="1"/>
          </p:cNvSpPr>
          <p:nvPr>
            <p:ph type="title"/>
          </p:nvPr>
        </p:nvSpPr>
        <p:spPr>
          <a:xfrm>
            <a:off x="339436" y="250031"/>
            <a:ext cx="10515600" cy="1163133"/>
          </a:xfrm>
        </p:spPr>
        <p:txBody>
          <a:bodyPr anchor="ctr">
            <a:normAutofit/>
          </a:bodyPr>
          <a:lstStyle>
            <a:lvl1pPr>
              <a:defRPr sz="4000">
                <a:latin typeface="Aptos" panose="020B0004020202020204" pitchFamily="34" charset="0"/>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568B579-548D-4ED5-99AA-2E525DDFCE1B}"/>
              </a:ext>
            </a:extLst>
          </p:cNvPr>
          <p:cNvSpPr>
            <a:spLocks noGrp="1"/>
          </p:cNvSpPr>
          <p:nvPr>
            <p:ph idx="1"/>
          </p:nvPr>
        </p:nvSpPr>
        <p:spPr>
          <a:xfrm>
            <a:off x="352301" y="1710047"/>
            <a:ext cx="10515600" cy="4897922"/>
          </a:xfrm>
        </p:spPr>
        <p:txBody>
          <a:bodyPr/>
          <a:lstStyle>
            <a:lvl1pPr>
              <a:lnSpc>
                <a:spcPct val="100000"/>
              </a:lnSpc>
              <a:defRPr>
                <a:latin typeface="Aptos" panose="020B0004020202020204" pitchFamily="34" charset="0"/>
              </a:defRPr>
            </a:lvl1pPr>
            <a:lvl2pPr>
              <a:lnSpc>
                <a:spcPct val="100000"/>
              </a:lnSpc>
              <a:defRPr>
                <a:latin typeface="Aptos" panose="020B0004020202020204" pitchFamily="34" charset="0"/>
              </a:defRPr>
            </a:lvl2pPr>
            <a:lvl3pPr>
              <a:lnSpc>
                <a:spcPct val="100000"/>
              </a:lnSpc>
              <a:defRPr>
                <a:latin typeface="Aptos" panose="020B0004020202020204" pitchFamily="34" charset="0"/>
              </a:defRPr>
            </a:lvl3pPr>
            <a:lvl4pPr>
              <a:lnSpc>
                <a:spcPct val="100000"/>
              </a:lnSpc>
              <a:defRPr>
                <a:latin typeface="Aptos" panose="020B0004020202020204" pitchFamily="34" charset="0"/>
              </a:defRPr>
            </a:lvl4pPr>
            <a:lvl5pPr>
              <a:lnSpc>
                <a:spcPct val="100000"/>
              </a:lnSpc>
              <a:defRPr>
                <a:latin typeface="Aptos" panose="020B00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8" name="Picture 7" descr="A picture containing text&#10;&#10;Description automatically generated">
            <a:extLst>
              <a:ext uri="{FF2B5EF4-FFF2-40B4-BE49-F238E27FC236}">
                <a16:creationId xmlns:a16="http://schemas.microsoft.com/office/drawing/2014/main" id="{C7A73DF3-B028-45DE-9C7A-7393470F61A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6200000">
            <a:off x="10851618" y="700518"/>
            <a:ext cx="1579459" cy="678485"/>
          </a:xfrm>
          <a:prstGeom prst="rect">
            <a:avLst/>
          </a:prstGeom>
        </p:spPr>
      </p:pic>
      <p:sp>
        <p:nvSpPr>
          <p:cNvPr id="4" name="TextBox 3">
            <a:extLst>
              <a:ext uri="{FF2B5EF4-FFF2-40B4-BE49-F238E27FC236}">
                <a16:creationId xmlns:a16="http://schemas.microsoft.com/office/drawing/2014/main" id="{2D991343-8B6C-D646-8337-445DDEC65D74}"/>
              </a:ext>
            </a:extLst>
          </p:cNvPr>
          <p:cNvSpPr txBox="1"/>
          <p:nvPr userDrawn="1"/>
        </p:nvSpPr>
        <p:spPr>
          <a:xfrm>
            <a:off x="9373636" y="6084749"/>
            <a:ext cx="1494265" cy="523220"/>
          </a:xfrm>
          <a:prstGeom prst="rect">
            <a:avLst/>
          </a:prstGeom>
          <a:noFill/>
        </p:spPr>
        <p:txBody>
          <a:bodyPr wrap="square" rtlCol="0">
            <a:spAutoFit/>
          </a:bodyPr>
          <a:lstStyle/>
          <a:p>
            <a:pPr algn="r"/>
            <a:r>
              <a:rPr lang="en-US" sz="1400" dirty="0">
                <a:solidFill>
                  <a:schemeClr val="accent3"/>
                </a:solidFill>
              </a:rPr>
              <a:t>#</a:t>
            </a:r>
            <a:r>
              <a:rPr lang="en-US" sz="1400" dirty="0" err="1">
                <a:solidFill>
                  <a:schemeClr val="accent3"/>
                </a:solidFill>
              </a:rPr>
              <a:t>RUCSReady</a:t>
            </a:r>
            <a:endParaRPr lang="en-US" sz="1400" dirty="0">
              <a:solidFill>
                <a:schemeClr val="accent3"/>
              </a:solidFill>
            </a:endParaRPr>
          </a:p>
          <a:p>
            <a:pPr algn="r"/>
            <a:r>
              <a:rPr lang="en-US" sz="1400" dirty="0">
                <a:solidFill>
                  <a:schemeClr val="accent1"/>
                </a:solidFill>
              </a:rPr>
              <a:t>@</a:t>
            </a:r>
            <a:r>
              <a:rPr lang="en-US" sz="1400" dirty="0" err="1">
                <a:solidFill>
                  <a:schemeClr val="accent1"/>
                </a:solidFill>
              </a:rPr>
              <a:t>RutgersCESP</a:t>
            </a:r>
            <a:endParaRPr lang="en-US" sz="1400" dirty="0">
              <a:solidFill>
                <a:schemeClr val="accent1"/>
              </a:solidFill>
            </a:endParaRPr>
          </a:p>
        </p:txBody>
      </p:sp>
    </p:spTree>
    <p:extLst>
      <p:ext uri="{BB962C8B-B14F-4D97-AF65-F5344CB8AC3E}">
        <p14:creationId xmlns:p14="http://schemas.microsoft.com/office/powerpoint/2010/main" val="2937662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2EA690-85B8-4185-B356-C8E99412FD33}"/>
              </a:ext>
            </a:extLst>
          </p:cNvPr>
          <p:cNvSpPr>
            <a:spLocks noGrp="1"/>
          </p:cNvSpPr>
          <p:nvPr>
            <p:ph type="title"/>
          </p:nvPr>
        </p:nvSpPr>
        <p:spPr>
          <a:xfrm>
            <a:off x="476168" y="2155854"/>
            <a:ext cx="10515600" cy="2114117"/>
          </a:xfrm>
        </p:spPr>
        <p:txBody>
          <a:bodyPr anchor="b"/>
          <a:lstStyle>
            <a:lvl1pPr>
              <a:defRPr sz="6000">
                <a:latin typeface="Aptos" panose="020B0004020202020204" pitchFamily="34" charset="0"/>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4787E1C2-E43B-469E-85E5-E739716C88FC}"/>
              </a:ext>
            </a:extLst>
          </p:cNvPr>
          <p:cNvSpPr>
            <a:spLocks noGrp="1"/>
          </p:cNvSpPr>
          <p:nvPr>
            <p:ph type="body" idx="1"/>
          </p:nvPr>
        </p:nvSpPr>
        <p:spPr>
          <a:xfrm>
            <a:off x="476168" y="4331668"/>
            <a:ext cx="10515600" cy="1500187"/>
          </a:xfrm>
        </p:spPr>
        <p:txBody>
          <a:bodyPr/>
          <a:lstStyle>
            <a:lvl1pPr marL="0" indent="0">
              <a:buNone/>
              <a:defRPr sz="2400">
                <a:solidFill>
                  <a:schemeClr val="tx1">
                    <a:tint val="75000"/>
                  </a:schemeClr>
                </a:solidFill>
                <a:latin typeface="Aptos" panose="020B00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9" name="Rectangle 8">
            <a:extLst>
              <a:ext uri="{FF2B5EF4-FFF2-40B4-BE49-F238E27FC236}">
                <a16:creationId xmlns:a16="http://schemas.microsoft.com/office/drawing/2014/main" id="{0ADA45ED-8456-4619-820D-32F9AFF0349E}"/>
              </a:ext>
            </a:extLst>
          </p:cNvPr>
          <p:cNvSpPr/>
          <p:nvPr userDrawn="1"/>
        </p:nvSpPr>
        <p:spPr>
          <a:xfrm>
            <a:off x="-6350" y="-1"/>
            <a:ext cx="12192000" cy="73033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CB039677-41F5-4EDA-A79C-2757D3F6004C}"/>
              </a:ext>
            </a:extLst>
          </p:cNvPr>
          <p:cNvSpPr/>
          <p:nvPr userDrawn="1"/>
        </p:nvSpPr>
        <p:spPr>
          <a:xfrm>
            <a:off x="0" y="6121730"/>
            <a:ext cx="12192000" cy="73033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753898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B368C25-CDA7-4858-8BAE-B8BA14A347B7}"/>
              </a:ext>
            </a:extLst>
          </p:cNvPr>
          <p:cNvSpPr/>
          <p:nvPr userDrawn="1"/>
        </p:nvSpPr>
        <p:spPr>
          <a:xfrm>
            <a:off x="11118538" y="0"/>
            <a:ext cx="1045621"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7113528-3CC8-4E04-9B65-D00A6F02DA50}"/>
              </a:ext>
            </a:extLst>
          </p:cNvPr>
          <p:cNvSpPr>
            <a:spLocks noGrp="1"/>
          </p:cNvSpPr>
          <p:nvPr>
            <p:ph type="title"/>
          </p:nvPr>
        </p:nvSpPr>
        <p:spPr>
          <a:xfrm>
            <a:off x="339436" y="250031"/>
            <a:ext cx="10515600" cy="1169069"/>
          </a:xfrm>
        </p:spPr>
        <p:txBody>
          <a:bodyPr anchor="ctr">
            <a:normAutofit/>
          </a:bodyPr>
          <a:lstStyle>
            <a:lvl1pPr>
              <a:defRPr sz="4000">
                <a:latin typeface="Aptos" panose="020B0004020202020204" pitchFamily="34" charset="0"/>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FBD7E733-15B0-4B7F-9B54-9A57D47D85EF}"/>
              </a:ext>
            </a:extLst>
          </p:cNvPr>
          <p:cNvSpPr>
            <a:spLocks noGrp="1"/>
          </p:cNvSpPr>
          <p:nvPr>
            <p:ph sz="half" idx="1"/>
          </p:nvPr>
        </p:nvSpPr>
        <p:spPr>
          <a:xfrm>
            <a:off x="339436" y="1698171"/>
            <a:ext cx="5181600" cy="4779819"/>
          </a:xfrm>
        </p:spPr>
        <p:txBody>
          <a:bodyPr/>
          <a:lstStyle>
            <a:lvl1pPr>
              <a:lnSpc>
                <a:spcPct val="100000"/>
              </a:lnSpc>
              <a:defRPr>
                <a:latin typeface="Aptos" panose="020B0004020202020204" pitchFamily="34" charset="0"/>
              </a:defRPr>
            </a:lvl1pPr>
            <a:lvl2pPr>
              <a:lnSpc>
                <a:spcPct val="100000"/>
              </a:lnSpc>
              <a:defRPr>
                <a:latin typeface="Aptos" panose="020B0004020202020204" pitchFamily="34" charset="0"/>
              </a:defRPr>
            </a:lvl2pPr>
            <a:lvl3pPr>
              <a:lnSpc>
                <a:spcPct val="100000"/>
              </a:lnSpc>
              <a:defRPr>
                <a:latin typeface="Aptos" panose="020B0004020202020204" pitchFamily="34" charset="0"/>
              </a:defRPr>
            </a:lvl3pPr>
            <a:lvl4pPr>
              <a:lnSpc>
                <a:spcPct val="100000"/>
              </a:lnSpc>
              <a:defRPr>
                <a:latin typeface="Aptos" panose="020B0004020202020204" pitchFamily="34" charset="0"/>
              </a:defRPr>
            </a:lvl4pPr>
            <a:lvl5pPr>
              <a:lnSpc>
                <a:spcPct val="100000"/>
              </a:lnSpc>
              <a:defRPr>
                <a:latin typeface="Aptos" panose="020B00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6767F709-66B6-4F15-9497-4D9417FC582C}"/>
              </a:ext>
            </a:extLst>
          </p:cNvPr>
          <p:cNvSpPr>
            <a:spLocks noGrp="1"/>
          </p:cNvSpPr>
          <p:nvPr>
            <p:ph sz="half" idx="2"/>
          </p:nvPr>
        </p:nvSpPr>
        <p:spPr>
          <a:xfrm>
            <a:off x="5673436" y="1698170"/>
            <a:ext cx="5181600" cy="4779819"/>
          </a:xfrm>
        </p:spPr>
        <p:txBody>
          <a:bodyPr/>
          <a:lstStyle>
            <a:lvl1pPr>
              <a:lnSpc>
                <a:spcPct val="100000"/>
              </a:lnSpc>
              <a:defRPr>
                <a:latin typeface="Aptos" panose="020B0004020202020204" pitchFamily="34" charset="0"/>
              </a:defRPr>
            </a:lvl1pPr>
            <a:lvl2pPr>
              <a:lnSpc>
                <a:spcPct val="100000"/>
              </a:lnSpc>
              <a:defRPr>
                <a:latin typeface="Aptos" panose="020B0004020202020204" pitchFamily="34" charset="0"/>
              </a:defRPr>
            </a:lvl2pPr>
            <a:lvl3pPr>
              <a:lnSpc>
                <a:spcPct val="100000"/>
              </a:lnSpc>
              <a:defRPr>
                <a:latin typeface="Aptos" panose="020B0004020202020204" pitchFamily="34" charset="0"/>
              </a:defRPr>
            </a:lvl3pPr>
            <a:lvl4pPr>
              <a:lnSpc>
                <a:spcPct val="100000"/>
              </a:lnSpc>
              <a:defRPr>
                <a:latin typeface="Aptos" panose="020B0004020202020204" pitchFamily="34" charset="0"/>
              </a:defRPr>
            </a:lvl4pPr>
            <a:lvl5pPr>
              <a:lnSpc>
                <a:spcPct val="100000"/>
              </a:lnSpc>
              <a:defRPr>
                <a:latin typeface="Aptos" panose="020B00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1" name="Picture 10" descr="A picture containing text&#10;&#10;Description automatically generated">
            <a:extLst>
              <a:ext uri="{FF2B5EF4-FFF2-40B4-BE49-F238E27FC236}">
                <a16:creationId xmlns:a16="http://schemas.microsoft.com/office/drawing/2014/main" id="{0777E09B-143C-41FA-90DC-341CEA9D661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6200000">
            <a:off x="10851618" y="700518"/>
            <a:ext cx="1579459" cy="678485"/>
          </a:xfrm>
          <a:prstGeom prst="rect">
            <a:avLst/>
          </a:prstGeom>
        </p:spPr>
      </p:pic>
    </p:spTree>
    <p:extLst>
      <p:ext uri="{BB962C8B-B14F-4D97-AF65-F5344CB8AC3E}">
        <p14:creationId xmlns:p14="http://schemas.microsoft.com/office/powerpoint/2010/main" val="9446993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ntent - With Headers">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B368C25-CDA7-4858-8BAE-B8BA14A347B7}"/>
              </a:ext>
            </a:extLst>
          </p:cNvPr>
          <p:cNvSpPr/>
          <p:nvPr userDrawn="1"/>
        </p:nvSpPr>
        <p:spPr>
          <a:xfrm>
            <a:off x="11124075" y="0"/>
            <a:ext cx="1045621"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7113528-3CC8-4E04-9B65-D00A6F02DA50}"/>
              </a:ext>
            </a:extLst>
          </p:cNvPr>
          <p:cNvSpPr>
            <a:spLocks noGrp="1"/>
          </p:cNvSpPr>
          <p:nvPr>
            <p:ph type="title"/>
          </p:nvPr>
        </p:nvSpPr>
        <p:spPr>
          <a:xfrm>
            <a:off x="339436" y="250031"/>
            <a:ext cx="10515600" cy="1169069"/>
          </a:xfrm>
        </p:spPr>
        <p:txBody>
          <a:bodyPr anchor="ctr">
            <a:normAutofit/>
          </a:bodyPr>
          <a:lstStyle>
            <a:lvl1pPr>
              <a:defRPr sz="4000">
                <a:latin typeface="Aptos" panose="020B0004020202020204" pitchFamily="34" charset="0"/>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FBD7E733-15B0-4B7F-9B54-9A57D47D85EF}"/>
              </a:ext>
            </a:extLst>
          </p:cNvPr>
          <p:cNvSpPr>
            <a:spLocks noGrp="1"/>
          </p:cNvSpPr>
          <p:nvPr>
            <p:ph sz="half" idx="1"/>
          </p:nvPr>
        </p:nvSpPr>
        <p:spPr>
          <a:xfrm>
            <a:off x="339436" y="2523506"/>
            <a:ext cx="5181600" cy="3954484"/>
          </a:xfrm>
        </p:spPr>
        <p:txBody>
          <a:bodyPr>
            <a:normAutofit/>
          </a:bodyPr>
          <a:lstStyle>
            <a:lvl1pPr>
              <a:lnSpc>
                <a:spcPct val="100000"/>
              </a:lnSpc>
              <a:defRPr sz="2400">
                <a:latin typeface="Aptos" panose="020B0004020202020204" pitchFamily="34" charset="0"/>
              </a:defRPr>
            </a:lvl1pPr>
            <a:lvl2pPr>
              <a:lnSpc>
                <a:spcPct val="100000"/>
              </a:lnSpc>
              <a:defRPr sz="2000">
                <a:latin typeface="Aptos" panose="020B0004020202020204" pitchFamily="34" charset="0"/>
              </a:defRPr>
            </a:lvl2pPr>
            <a:lvl3pPr>
              <a:lnSpc>
                <a:spcPct val="100000"/>
              </a:lnSpc>
              <a:defRPr sz="1800">
                <a:latin typeface="Aptos" panose="020B0004020202020204" pitchFamily="34" charset="0"/>
              </a:defRPr>
            </a:lvl3pPr>
            <a:lvl4pPr>
              <a:lnSpc>
                <a:spcPct val="100000"/>
              </a:lnSpc>
              <a:defRPr sz="1600">
                <a:latin typeface="Aptos" panose="020B0004020202020204" pitchFamily="34" charset="0"/>
              </a:defRPr>
            </a:lvl4pPr>
            <a:lvl5pPr>
              <a:lnSpc>
                <a:spcPct val="100000"/>
              </a:lnSpc>
              <a:defRPr sz="1600">
                <a:latin typeface="Aptos" panose="020B00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6767F709-66B6-4F15-9497-4D9417FC582C}"/>
              </a:ext>
            </a:extLst>
          </p:cNvPr>
          <p:cNvSpPr>
            <a:spLocks noGrp="1"/>
          </p:cNvSpPr>
          <p:nvPr>
            <p:ph sz="half" idx="2"/>
          </p:nvPr>
        </p:nvSpPr>
        <p:spPr>
          <a:xfrm>
            <a:off x="5673436" y="2523506"/>
            <a:ext cx="5181600" cy="3954484"/>
          </a:xfrm>
        </p:spPr>
        <p:txBody>
          <a:bodyPr>
            <a:normAutofit/>
          </a:bodyPr>
          <a:lstStyle>
            <a:lvl1pPr>
              <a:lnSpc>
                <a:spcPct val="100000"/>
              </a:lnSpc>
              <a:defRPr sz="2400">
                <a:latin typeface="Aptos" panose="020B0004020202020204" pitchFamily="34" charset="0"/>
              </a:defRPr>
            </a:lvl1pPr>
            <a:lvl2pPr>
              <a:lnSpc>
                <a:spcPct val="100000"/>
              </a:lnSpc>
              <a:defRPr sz="2000">
                <a:latin typeface="Aptos" panose="020B0004020202020204" pitchFamily="34" charset="0"/>
              </a:defRPr>
            </a:lvl2pPr>
            <a:lvl3pPr>
              <a:lnSpc>
                <a:spcPct val="100000"/>
              </a:lnSpc>
              <a:defRPr sz="1800">
                <a:latin typeface="Aptos" panose="020B0004020202020204" pitchFamily="34" charset="0"/>
              </a:defRPr>
            </a:lvl3pPr>
            <a:lvl4pPr>
              <a:lnSpc>
                <a:spcPct val="100000"/>
              </a:lnSpc>
              <a:defRPr sz="1600">
                <a:latin typeface="Aptos" panose="020B0004020202020204" pitchFamily="34" charset="0"/>
              </a:defRPr>
            </a:lvl4pPr>
            <a:lvl5pPr>
              <a:lnSpc>
                <a:spcPct val="100000"/>
              </a:lnSpc>
              <a:defRPr sz="1600">
                <a:latin typeface="Aptos" panose="020B00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1" name="Picture 10" descr="A picture containing text&#10;&#10;Description automatically generated">
            <a:extLst>
              <a:ext uri="{FF2B5EF4-FFF2-40B4-BE49-F238E27FC236}">
                <a16:creationId xmlns:a16="http://schemas.microsoft.com/office/drawing/2014/main" id="{0777E09B-143C-41FA-90DC-341CEA9D661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6200000">
            <a:off x="10857155" y="700518"/>
            <a:ext cx="1579459" cy="678485"/>
          </a:xfrm>
          <a:prstGeom prst="rect">
            <a:avLst/>
          </a:prstGeom>
        </p:spPr>
      </p:pic>
      <p:sp>
        <p:nvSpPr>
          <p:cNvPr id="12" name="Text Placeholder 2">
            <a:extLst>
              <a:ext uri="{FF2B5EF4-FFF2-40B4-BE49-F238E27FC236}">
                <a16:creationId xmlns:a16="http://schemas.microsoft.com/office/drawing/2014/main" id="{4FF8DADB-67FA-4B35-BBC6-27F66DB2B368}"/>
              </a:ext>
            </a:extLst>
          </p:cNvPr>
          <p:cNvSpPr>
            <a:spLocks noGrp="1"/>
          </p:cNvSpPr>
          <p:nvPr>
            <p:ph type="body" idx="12"/>
          </p:nvPr>
        </p:nvSpPr>
        <p:spPr>
          <a:xfrm>
            <a:off x="363249" y="1603558"/>
            <a:ext cx="5157787" cy="823912"/>
          </a:xfrm>
        </p:spPr>
        <p:txBody>
          <a:bodyPr anchor="ctr">
            <a:normAutofit/>
          </a:bodyPr>
          <a:lstStyle>
            <a:lvl1pPr marL="0" indent="0" algn="ctr">
              <a:buNone/>
              <a:defRPr sz="2800" b="1">
                <a:latin typeface="Aptos" panose="020B00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4" name="Text Placeholder 2">
            <a:extLst>
              <a:ext uri="{FF2B5EF4-FFF2-40B4-BE49-F238E27FC236}">
                <a16:creationId xmlns:a16="http://schemas.microsoft.com/office/drawing/2014/main" id="{9EF015EE-9F30-42A4-9A91-5C44483ACA2F}"/>
              </a:ext>
            </a:extLst>
          </p:cNvPr>
          <p:cNvSpPr>
            <a:spLocks noGrp="1"/>
          </p:cNvSpPr>
          <p:nvPr>
            <p:ph type="body" idx="13"/>
          </p:nvPr>
        </p:nvSpPr>
        <p:spPr>
          <a:xfrm>
            <a:off x="5685342" y="1603558"/>
            <a:ext cx="5157787" cy="823912"/>
          </a:xfrm>
        </p:spPr>
        <p:txBody>
          <a:bodyPr anchor="ctr">
            <a:normAutofit/>
          </a:bodyPr>
          <a:lstStyle>
            <a:lvl1pPr marL="0" indent="0" algn="ctr">
              <a:buNone/>
              <a:defRPr sz="2800" b="1">
                <a:latin typeface="Aptos" panose="020B00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25247800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Layou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B368C25-CDA7-4858-8BAE-B8BA14A347B7}"/>
              </a:ext>
            </a:extLst>
          </p:cNvPr>
          <p:cNvSpPr/>
          <p:nvPr userDrawn="1"/>
        </p:nvSpPr>
        <p:spPr>
          <a:xfrm>
            <a:off x="11118538" y="-3590"/>
            <a:ext cx="1045621" cy="686159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7113528-3CC8-4E04-9B65-D00A6F02DA50}"/>
              </a:ext>
            </a:extLst>
          </p:cNvPr>
          <p:cNvSpPr>
            <a:spLocks noGrp="1"/>
          </p:cNvSpPr>
          <p:nvPr>
            <p:ph type="title"/>
          </p:nvPr>
        </p:nvSpPr>
        <p:spPr>
          <a:xfrm>
            <a:off x="339436" y="250031"/>
            <a:ext cx="10515600" cy="1169069"/>
          </a:xfrm>
        </p:spPr>
        <p:txBody>
          <a:bodyPr anchor="ctr">
            <a:normAutofit/>
          </a:bodyPr>
          <a:lstStyle>
            <a:lvl1pPr>
              <a:defRPr sz="4000">
                <a:latin typeface="Aptos" panose="020B0004020202020204" pitchFamily="34" charset="0"/>
              </a:defRPr>
            </a:lvl1pPr>
          </a:lstStyle>
          <a:p>
            <a:r>
              <a:rPr lang="en-US"/>
              <a:t>Click to edit Master title style</a:t>
            </a:r>
            <a:endParaRPr lang="en-US" dirty="0"/>
          </a:p>
        </p:txBody>
      </p:sp>
      <p:pic>
        <p:nvPicPr>
          <p:cNvPr id="11" name="Picture 10" descr="A picture containing text&#10;&#10;Description automatically generated">
            <a:extLst>
              <a:ext uri="{FF2B5EF4-FFF2-40B4-BE49-F238E27FC236}">
                <a16:creationId xmlns:a16="http://schemas.microsoft.com/office/drawing/2014/main" id="{0777E09B-143C-41FA-90DC-341CEA9D661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6200000">
            <a:off x="10851618" y="700518"/>
            <a:ext cx="1579459" cy="678485"/>
          </a:xfrm>
          <a:prstGeom prst="rect">
            <a:avLst/>
          </a:prstGeom>
        </p:spPr>
      </p:pic>
    </p:spTree>
    <p:extLst>
      <p:ext uri="{BB962C8B-B14F-4D97-AF65-F5344CB8AC3E}">
        <p14:creationId xmlns:p14="http://schemas.microsoft.com/office/powerpoint/2010/main" val="33599003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E2BCA-E3A7-41A5-98D9-B02B582B27C0}"/>
              </a:ext>
            </a:extLst>
          </p:cNvPr>
          <p:cNvSpPr>
            <a:spLocks noGrp="1"/>
          </p:cNvSpPr>
          <p:nvPr>
            <p:ph type="title"/>
          </p:nvPr>
        </p:nvSpPr>
        <p:spPr>
          <a:xfrm>
            <a:off x="459778" y="372709"/>
            <a:ext cx="3932237" cy="1600200"/>
          </a:xfrm>
        </p:spPr>
        <p:txBody>
          <a:bodyPr anchor="b"/>
          <a:lstStyle>
            <a:lvl1pPr>
              <a:defRPr sz="3200">
                <a:latin typeface="Aptos" panose="020B0004020202020204" pitchFamily="34" charset="0"/>
              </a:defRPr>
            </a:lvl1pPr>
          </a:lstStyle>
          <a:p>
            <a:r>
              <a:rPr lang="en-US"/>
              <a:t>Click to edit Master title style</a:t>
            </a:r>
            <a:endParaRPr lang="en-US" dirty="0"/>
          </a:p>
        </p:txBody>
      </p:sp>
      <p:sp>
        <p:nvSpPr>
          <p:cNvPr id="9" name="Rectangle 8">
            <a:extLst>
              <a:ext uri="{FF2B5EF4-FFF2-40B4-BE49-F238E27FC236}">
                <a16:creationId xmlns:a16="http://schemas.microsoft.com/office/drawing/2014/main" id="{55D92966-F2A9-4C81-96EB-9CFAA8D3C200}"/>
              </a:ext>
            </a:extLst>
          </p:cNvPr>
          <p:cNvSpPr/>
          <p:nvPr userDrawn="1"/>
        </p:nvSpPr>
        <p:spPr>
          <a:xfrm>
            <a:off x="11121223" y="0"/>
            <a:ext cx="1045621"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A picture containing text&#10;&#10;Description automatically generated">
            <a:extLst>
              <a:ext uri="{FF2B5EF4-FFF2-40B4-BE49-F238E27FC236}">
                <a16:creationId xmlns:a16="http://schemas.microsoft.com/office/drawing/2014/main" id="{D5F6E816-B9ED-4740-84DD-644AD93C27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6200000">
            <a:off x="10854305" y="823196"/>
            <a:ext cx="1579459" cy="678485"/>
          </a:xfrm>
          <a:prstGeom prst="rect">
            <a:avLst/>
          </a:prstGeom>
        </p:spPr>
      </p:pic>
      <p:sp>
        <p:nvSpPr>
          <p:cNvPr id="3" name="Content Placeholder 2">
            <a:extLst>
              <a:ext uri="{FF2B5EF4-FFF2-40B4-BE49-F238E27FC236}">
                <a16:creationId xmlns:a16="http://schemas.microsoft.com/office/drawing/2014/main" id="{D3EA63C8-4ED2-457C-A579-DC70BB64F090}"/>
              </a:ext>
            </a:extLst>
          </p:cNvPr>
          <p:cNvSpPr>
            <a:spLocks noGrp="1"/>
          </p:cNvSpPr>
          <p:nvPr>
            <p:ph idx="1"/>
          </p:nvPr>
        </p:nvSpPr>
        <p:spPr>
          <a:xfrm>
            <a:off x="4569645" y="372709"/>
            <a:ext cx="6172200" cy="6112582"/>
          </a:xfrm>
        </p:spPr>
        <p:txBody>
          <a:bodyPr/>
          <a:lstStyle>
            <a:lvl1pPr>
              <a:lnSpc>
                <a:spcPct val="100000"/>
              </a:lnSpc>
              <a:defRPr sz="3200">
                <a:latin typeface="Aptos" panose="020B0004020202020204" pitchFamily="34" charset="0"/>
              </a:defRPr>
            </a:lvl1pPr>
            <a:lvl2pPr>
              <a:lnSpc>
                <a:spcPct val="100000"/>
              </a:lnSpc>
              <a:defRPr sz="2800">
                <a:latin typeface="Aptos" panose="020B0004020202020204" pitchFamily="34" charset="0"/>
              </a:defRPr>
            </a:lvl2pPr>
            <a:lvl3pPr>
              <a:lnSpc>
                <a:spcPct val="100000"/>
              </a:lnSpc>
              <a:defRPr sz="2400">
                <a:latin typeface="Aptos" panose="020B0004020202020204" pitchFamily="34" charset="0"/>
              </a:defRPr>
            </a:lvl3pPr>
            <a:lvl4pPr>
              <a:lnSpc>
                <a:spcPct val="100000"/>
              </a:lnSpc>
              <a:defRPr sz="2000">
                <a:latin typeface="Aptos" panose="020B0004020202020204" pitchFamily="34" charset="0"/>
              </a:defRPr>
            </a:lvl4pPr>
            <a:lvl5pPr>
              <a:lnSpc>
                <a:spcPct val="100000"/>
              </a:lnSpc>
              <a:defRPr sz="2000">
                <a:latin typeface="Aptos" panose="020B0004020202020204" pitchFamily="34" charset="0"/>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7F720513-4D83-435B-BA11-2D68ACF39E0B}"/>
              </a:ext>
            </a:extLst>
          </p:cNvPr>
          <p:cNvSpPr>
            <a:spLocks noGrp="1"/>
          </p:cNvSpPr>
          <p:nvPr>
            <p:ph type="body" sz="half" idx="2"/>
          </p:nvPr>
        </p:nvSpPr>
        <p:spPr>
          <a:xfrm>
            <a:off x="459777" y="2064063"/>
            <a:ext cx="3932237" cy="4421228"/>
          </a:xfrm>
        </p:spPr>
        <p:txBody>
          <a:bodyPr>
            <a:normAutofit/>
          </a:bodyPr>
          <a:lstStyle>
            <a:lvl1pPr marL="0" indent="0">
              <a:lnSpc>
                <a:spcPct val="100000"/>
              </a:lnSpc>
              <a:buNone/>
              <a:defRPr sz="1800">
                <a:latin typeface="Aptos" panose="020B00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cxnSp>
        <p:nvCxnSpPr>
          <p:cNvPr id="16" name="Straight Connector 15">
            <a:extLst>
              <a:ext uri="{FF2B5EF4-FFF2-40B4-BE49-F238E27FC236}">
                <a16:creationId xmlns:a16="http://schemas.microsoft.com/office/drawing/2014/main" id="{1E94B675-26A3-46B1-BE7C-37B5D012ED91}"/>
              </a:ext>
            </a:extLst>
          </p:cNvPr>
          <p:cNvCxnSpPr>
            <a:cxnSpLocks/>
          </p:cNvCxnSpPr>
          <p:nvPr userDrawn="1"/>
        </p:nvCxnSpPr>
        <p:spPr>
          <a:xfrm>
            <a:off x="459777" y="1972909"/>
            <a:ext cx="3932237" cy="0"/>
          </a:xfrm>
          <a:prstGeom prst="line">
            <a:avLst/>
          </a:prstGeom>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8741536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Empty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9822946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ACAF276-6A14-444C-B053-E65410733F0F}"/>
              </a:ext>
            </a:extLst>
          </p:cNvPr>
          <p:cNvSpPr>
            <a:spLocks noGrp="1"/>
          </p:cNvSpPr>
          <p:nvPr>
            <p:ph type="title"/>
          </p:nvPr>
        </p:nvSpPr>
        <p:spPr>
          <a:xfrm>
            <a:off x="339436" y="250031"/>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FCEF4035-3582-470F-B853-E0DE1996A832}"/>
              </a:ext>
            </a:extLst>
          </p:cNvPr>
          <p:cNvSpPr>
            <a:spLocks noGrp="1"/>
          </p:cNvSpPr>
          <p:nvPr>
            <p:ph type="body" idx="1"/>
          </p:nvPr>
        </p:nvSpPr>
        <p:spPr>
          <a:xfrm>
            <a:off x="352301" y="1790303"/>
            <a:ext cx="10515600" cy="481766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5" name="Straight Connector 4">
            <a:extLst>
              <a:ext uri="{FF2B5EF4-FFF2-40B4-BE49-F238E27FC236}">
                <a16:creationId xmlns:a16="http://schemas.microsoft.com/office/drawing/2014/main" id="{00D7DFA0-3F3F-AE4C-8761-4FB47081D016}"/>
              </a:ext>
            </a:extLst>
          </p:cNvPr>
          <p:cNvCxnSpPr/>
          <p:nvPr userDrawn="1"/>
        </p:nvCxnSpPr>
        <p:spPr>
          <a:xfrm>
            <a:off x="0" y="0"/>
            <a:ext cx="0" cy="685800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C1AA2EB0-11ED-8743-9F34-BB23E3712158}"/>
              </a:ext>
            </a:extLst>
          </p:cNvPr>
          <p:cNvCxnSpPr/>
          <p:nvPr userDrawn="1"/>
        </p:nvCxnSpPr>
        <p:spPr>
          <a:xfrm>
            <a:off x="12177132" y="0"/>
            <a:ext cx="0" cy="685800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98981693"/>
      </p:ext>
    </p:extLst>
  </p:cSld>
  <p:clrMap bg1="lt1" tx1="dk1" bg2="lt2" tx2="dk2" accent1="accent1" accent2="accent2" accent3="accent3" accent4="accent4" accent5="accent5" accent6="accent6" hlink="hlink" folHlink="folHlink"/>
  <p:sldLayoutIdLst>
    <p:sldLayoutId id="2147483649" r:id="rId1"/>
    <p:sldLayoutId id="2147483663" r:id="rId2"/>
    <p:sldLayoutId id="2147483650" r:id="rId3"/>
    <p:sldLayoutId id="2147483662" r:id="rId4"/>
    <p:sldLayoutId id="2147483651" r:id="rId5"/>
    <p:sldLayoutId id="2147483652" r:id="rId6"/>
    <p:sldLayoutId id="2147483660" r:id="rId7"/>
    <p:sldLayoutId id="2147483661" r:id="rId8"/>
    <p:sldLayoutId id="2147483656" r:id="rId9"/>
    <p:sldLayoutId id="2147483655" r:id="rId10"/>
  </p:sldLayoutIdLst>
  <p:hf sldNum="0" hdr="0" ftr="0" dt="0"/>
  <p:txStyles>
    <p:titleStyle>
      <a:lvl1pPr algn="l" defTabSz="914400" rtl="0" eaLnBrk="1" latinLnBrk="0" hangingPunct="1">
        <a:lnSpc>
          <a:spcPct val="90000"/>
        </a:lnSpc>
        <a:spcBef>
          <a:spcPct val="0"/>
        </a:spcBef>
        <a:buNone/>
        <a:defRPr sz="4000" kern="1200">
          <a:solidFill>
            <a:schemeClr val="tx1"/>
          </a:solidFill>
          <a:latin typeface="Aptos" panose="020B0004020202020204" pitchFamily="34" charset="0"/>
          <a:ea typeface="+mj-ea"/>
          <a:cs typeface="Times New Roman" panose="02020603050405020304" pitchFamily="18" charset="0"/>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Aptos" panose="020B0004020202020204" pitchFamily="34" charset="0"/>
          <a:ea typeface="+mn-ea"/>
          <a:cs typeface="Times New Roman" panose="02020603050405020304" pitchFamily="18" charset="0"/>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Aptos" panose="020B0004020202020204" pitchFamily="34" charset="0"/>
          <a:ea typeface="+mn-ea"/>
          <a:cs typeface="Times New Roman" panose="02020603050405020304" pitchFamily="18" charset="0"/>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Aptos" panose="020B0004020202020204" pitchFamily="34" charset="0"/>
          <a:ea typeface="+mn-ea"/>
          <a:cs typeface="Times New Roman" panose="02020603050405020304" pitchFamily="18" charset="0"/>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Aptos" panose="020B0004020202020204" pitchFamily="34" charset="0"/>
          <a:ea typeface="+mn-ea"/>
          <a:cs typeface="Times New Roman" panose="02020603050405020304" pitchFamily="18" charset="0"/>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Aptos" panose="020B0004020202020204" pitchFamily="34" charset="0"/>
          <a:ea typeface="+mn-ea"/>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rutgerseir.com/post/school-recruitment-resource-packet"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oese.ed.gov/files/2020/12/S411C200084-Rutgers-The-State-University-of-New-Jersey-Abstract.pdf" TargetMode="Externa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hyperlink" Target="https://doi.org/10.1007/978-981-10-2779-6_75-1" TargetMode="External"/><Relationship Id="rId2" Type="http://schemas.openxmlformats.org/officeDocument/2006/relationships/image" Target="../media/image5.png"/><Relationship Id="rId1" Type="http://schemas.openxmlformats.org/officeDocument/2006/relationships/slideLayout" Target="../slideLayouts/slideLayout9.xml"/><Relationship Id="rId5" Type="http://schemas.openxmlformats.org/officeDocument/2006/relationships/image" Target="../media/image6.emf"/><Relationship Id="rId4" Type="http://schemas.openxmlformats.org/officeDocument/2006/relationships/oleObject" Target="../embeddings/oleObject1.bin"/></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image" Target="../media/image7.png"/><Relationship Id="rId1" Type="http://schemas.openxmlformats.org/officeDocument/2006/relationships/slideLayout" Target="../slideLayouts/slideLayout9.xml"/><Relationship Id="rId4" Type="http://schemas.openxmlformats.org/officeDocument/2006/relationships/image" Target="../media/image8.emf"/></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image" Target="../media/image4.png"/><Relationship Id="rId1" Type="http://schemas.openxmlformats.org/officeDocument/2006/relationships/slideLayout" Target="../slideLayouts/slideLayout9.xml"/><Relationship Id="rId4" Type="http://schemas.openxmlformats.org/officeDocument/2006/relationships/image" Target="../media/image6.emf"/></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image" Target="../media/image3.png"/><Relationship Id="rId1" Type="http://schemas.openxmlformats.org/officeDocument/2006/relationships/slideLayout" Target="../slideLayouts/slideLayout9.xml"/><Relationship Id="rId4" Type="http://schemas.openxmlformats.org/officeDocument/2006/relationships/image" Target="../media/image9.emf"/></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image" Target="../media/image10.png"/><Relationship Id="rId1" Type="http://schemas.openxmlformats.org/officeDocument/2006/relationships/slideLayout" Target="../slideLayouts/slideLayout9.xml"/><Relationship Id="rId4" Type="http://schemas.openxmlformats.org/officeDocument/2006/relationships/image" Target="../media/image8.em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08ECFC12-1DA7-43A2-8F0C-6BA7125DC6F2}"/>
              </a:ext>
            </a:extLst>
          </p:cNvPr>
          <p:cNvSpPr>
            <a:spLocks noGrp="1"/>
          </p:cNvSpPr>
          <p:nvPr>
            <p:ph type="subTitle" idx="1"/>
          </p:nvPr>
        </p:nvSpPr>
        <p:spPr>
          <a:xfrm>
            <a:off x="1229377" y="2952101"/>
            <a:ext cx="9180005" cy="1655762"/>
          </a:xfrm>
        </p:spPr>
        <p:txBody>
          <a:bodyPr>
            <a:normAutofit/>
          </a:bodyPr>
          <a:lstStyle/>
          <a:p>
            <a:pPr marL="0" marR="0">
              <a:lnSpc>
                <a:spcPct val="115000"/>
              </a:lnSpc>
              <a:spcBef>
                <a:spcPts val="0"/>
              </a:spcBef>
              <a:spcAft>
                <a:spcPts val="800"/>
              </a:spcAft>
            </a:pPr>
            <a:r>
              <a:rPr lang="en-US" sz="1800" b="1" i="1" kern="100" dirty="0">
                <a:effectLst/>
                <a:latin typeface="Aptos" panose="020B0004020202020204" pitchFamily="34" charset="0"/>
                <a:ea typeface="Aptos" panose="020B0004020202020204" pitchFamily="34" charset="0"/>
                <a:cs typeface="Times New Roman" panose="02020603050405020304" pitchFamily="18" charset="0"/>
              </a:rPr>
              <a:t>Extending the CS Pipeline: Enhancing Rigor and Relevance in Middle School CS</a:t>
            </a:r>
          </a:p>
          <a:p>
            <a:pPr marL="0" marR="0">
              <a:lnSpc>
                <a:spcPct val="115000"/>
              </a:lnSpc>
              <a:spcBef>
                <a:spcPts val="0"/>
              </a:spcBef>
              <a:spcAft>
                <a:spcPts val="800"/>
              </a:spcAft>
            </a:pPr>
            <a:r>
              <a:rPr lang="en-US" sz="4000" b="1" kern="100" dirty="0">
                <a:effectLst/>
                <a:latin typeface="Aptos" panose="020B0004020202020204" pitchFamily="34" charset="0"/>
                <a:ea typeface="Aptos" panose="020B0004020202020204" pitchFamily="34" charset="0"/>
                <a:cs typeface="Times New Roman" panose="02020603050405020304" pitchFamily="18" charset="0"/>
              </a:rPr>
              <a:t>School Recruitment Resource Packet</a:t>
            </a:r>
            <a:endParaRPr lang="en-US" sz="4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4AEEC093-ED99-3844-8F7B-3B1CA38DC7C1}"/>
              </a:ext>
            </a:extLst>
          </p:cNvPr>
          <p:cNvSpPr txBox="1"/>
          <p:nvPr/>
        </p:nvSpPr>
        <p:spPr>
          <a:xfrm>
            <a:off x="7260695" y="5559689"/>
            <a:ext cx="4323684" cy="954107"/>
          </a:xfrm>
          <a:prstGeom prst="rect">
            <a:avLst/>
          </a:prstGeom>
          <a:noFill/>
        </p:spPr>
        <p:txBody>
          <a:bodyPr wrap="none" rtlCol="0">
            <a:spAutoFit/>
          </a:bodyPr>
          <a:lstStyle/>
          <a:p>
            <a:pPr algn="r"/>
            <a:r>
              <a:rPr lang="en-US" sz="1400" dirty="0">
                <a:latin typeface="Aptos" panose="020B0004020202020204" pitchFamily="34" charset="0"/>
                <a:cs typeface="Times New Roman" panose="02020603050405020304" pitchFamily="18" charset="0"/>
              </a:rPr>
              <a:t>Education and Innovation Research (EIR) Grant Award</a:t>
            </a:r>
          </a:p>
          <a:p>
            <a:pPr algn="r"/>
            <a:r>
              <a:rPr lang="en-US" sz="1400" dirty="0">
                <a:latin typeface="Aptos" panose="020B0004020202020204" pitchFamily="34" charset="0"/>
                <a:cs typeface="Times New Roman" panose="02020603050405020304" pitchFamily="18" charset="0"/>
              </a:rPr>
              <a:t>United States Department of Education</a:t>
            </a:r>
          </a:p>
          <a:p>
            <a:pPr algn="r"/>
            <a:r>
              <a:rPr lang="en-US" sz="1400" dirty="0">
                <a:latin typeface="Aptos" panose="020B0004020202020204" pitchFamily="34" charset="0"/>
                <a:cs typeface="Times New Roman" panose="02020603050405020304" pitchFamily="18" charset="0"/>
              </a:rPr>
              <a:t>January 2021 – June 2026</a:t>
            </a:r>
          </a:p>
          <a:p>
            <a:pPr algn="r"/>
            <a:r>
              <a:rPr lang="en-US" sz="1400" dirty="0">
                <a:latin typeface="Aptos" panose="020B0004020202020204" pitchFamily="34" charset="0"/>
                <a:cs typeface="Times New Roman" panose="02020603050405020304" pitchFamily="18" charset="0"/>
              </a:rPr>
              <a:t> USDOE EIR Award # S411C200084</a:t>
            </a:r>
          </a:p>
        </p:txBody>
      </p:sp>
      <p:sp>
        <p:nvSpPr>
          <p:cNvPr id="4" name="TextBox 3">
            <a:extLst>
              <a:ext uri="{FF2B5EF4-FFF2-40B4-BE49-F238E27FC236}">
                <a16:creationId xmlns:a16="http://schemas.microsoft.com/office/drawing/2014/main" id="{697A18DD-25D8-0639-5FC3-EC56DDF596B7}"/>
              </a:ext>
            </a:extLst>
          </p:cNvPr>
          <p:cNvSpPr txBox="1"/>
          <p:nvPr/>
        </p:nvSpPr>
        <p:spPr>
          <a:xfrm>
            <a:off x="1229377" y="4164964"/>
            <a:ext cx="9790386" cy="738664"/>
          </a:xfrm>
          <a:prstGeom prst="rect">
            <a:avLst/>
          </a:prstGeom>
          <a:noFill/>
        </p:spPr>
        <p:txBody>
          <a:bodyPr wrap="square">
            <a:spAutoFit/>
          </a:bodyPr>
          <a:lstStyle/>
          <a:p>
            <a:r>
              <a:rPr lang="en-US" sz="1400" dirty="0">
                <a:latin typeface="Aptos" panose="020B0004020202020204" pitchFamily="34" charset="0"/>
              </a:rPr>
              <a:t>Suggested citation:</a:t>
            </a:r>
          </a:p>
          <a:p>
            <a:r>
              <a:rPr lang="en-US" sz="1400" dirty="0">
                <a:latin typeface="Aptos" panose="020B0004020202020204" pitchFamily="34" charset="0"/>
              </a:rPr>
              <a:t>Center for Effective School Practices (2024). School Recruitment Resource Packet. Rutgers University. </a:t>
            </a:r>
            <a:r>
              <a:rPr lang="en-US" sz="1400" dirty="0">
                <a:latin typeface="Aptos" panose="020B0004020202020204" pitchFamily="34" charset="0"/>
                <a:hlinkClick r:id="rId3"/>
              </a:rPr>
              <a:t>https://www.rutgerseir.com/post/school-recruitment-resource-packet</a:t>
            </a:r>
            <a:r>
              <a:rPr lang="en-US" sz="1400" dirty="0">
                <a:latin typeface="Aptos" panose="020B0004020202020204" pitchFamily="34" charset="0"/>
              </a:rPr>
              <a:t> </a:t>
            </a:r>
          </a:p>
        </p:txBody>
      </p:sp>
    </p:spTree>
    <p:extLst>
      <p:ext uri="{BB962C8B-B14F-4D97-AF65-F5344CB8AC3E}">
        <p14:creationId xmlns:p14="http://schemas.microsoft.com/office/powerpoint/2010/main" val="14362408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7A47E-8E6C-1628-9130-024C3E7E98E1}"/>
              </a:ext>
            </a:extLst>
          </p:cNvPr>
          <p:cNvSpPr>
            <a:spLocks noGrp="1"/>
          </p:cNvSpPr>
          <p:nvPr>
            <p:ph type="title"/>
          </p:nvPr>
        </p:nvSpPr>
        <p:spPr/>
        <p:txBody>
          <a:bodyPr>
            <a:normAutofit fontScale="90000"/>
          </a:bodyPr>
          <a:lstStyle/>
          <a:p>
            <a:r>
              <a:rPr lang="en-US" dirty="0">
                <a:latin typeface="Aptos" panose="020B0004020202020204" pitchFamily="34" charset="0"/>
              </a:rPr>
              <a:t>Introduction to </a:t>
            </a:r>
            <a:r>
              <a:rPr lang="en-US" i="1" dirty="0">
                <a:latin typeface="Aptos" panose="020B0004020202020204" pitchFamily="34" charset="0"/>
              </a:rPr>
              <a:t>Extending the CS Pipeline </a:t>
            </a:r>
            <a:r>
              <a:rPr lang="en-US" dirty="0">
                <a:latin typeface="Aptos" panose="020B0004020202020204" pitchFamily="34" charset="0"/>
              </a:rPr>
              <a:t>Project</a:t>
            </a:r>
          </a:p>
        </p:txBody>
      </p:sp>
      <p:sp>
        <p:nvSpPr>
          <p:cNvPr id="5" name="Content Placeholder 4">
            <a:extLst>
              <a:ext uri="{FF2B5EF4-FFF2-40B4-BE49-F238E27FC236}">
                <a16:creationId xmlns:a16="http://schemas.microsoft.com/office/drawing/2014/main" id="{93725EA7-691F-DD8C-C421-FDB07274A5E4}"/>
              </a:ext>
            </a:extLst>
          </p:cNvPr>
          <p:cNvSpPr>
            <a:spLocks noGrp="1"/>
          </p:cNvSpPr>
          <p:nvPr>
            <p:ph sz="half" idx="1"/>
          </p:nvPr>
        </p:nvSpPr>
        <p:spPr>
          <a:xfrm>
            <a:off x="339436" y="2523506"/>
            <a:ext cx="5181600" cy="2730936"/>
          </a:xfrm>
        </p:spPr>
        <p:txBody>
          <a:bodyPr>
            <a:normAutofit/>
          </a:bodyPr>
          <a:lstStyle/>
          <a:p>
            <a:r>
              <a:rPr lang="en-US" sz="2000" dirty="0">
                <a:solidFill>
                  <a:srgbClr val="000000"/>
                </a:solidFill>
                <a:latin typeface="Aptos" panose="020B0004020202020204" pitchFamily="34" charset="0"/>
                <a:ea typeface="Open Sans" panose="020B0606030504020204" pitchFamily="34" charset="0"/>
              </a:rPr>
              <a:t>T</a:t>
            </a:r>
            <a:r>
              <a:rPr lang="en-US" sz="2000" dirty="0">
                <a:solidFill>
                  <a:srgbClr val="000000"/>
                </a:solidFill>
                <a:effectLst/>
                <a:latin typeface="Aptos" panose="020B0004020202020204" pitchFamily="34" charset="0"/>
                <a:ea typeface="Open Sans" panose="020B0606030504020204" pitchFamily="34" charset="0"/>
                <a:cs typeface="Times New Roman" panose="02020603050405020304" pitchFamily="18" charset="0"/>
              </a:rPr>
              <a:t>o build the capacity of middle school teams to effectively develop, implement, and strengthen high-quality and inclusive computer science education.</a:t>
            </a:r>
          </a:p>
        </p:txBody>
      </p:sp>
      <p:sp>
        <p:nvSpPr>
          <p:cNvPr id="6" name="Content Placeholder 5">
            <a:extLst>
              <a:ext uri="{FF2B5EF4-FFF2-40B4-BE49-F238E27FC236}">
                <a16:creationId xmlns:a16="http://schemas.microsoft.com/office/drawing/2014/main" id="{C020CB9B-E239-81DF-27F9-D17A4B7AEFE1}"/>
              </a:ext>
            </a:extLst>
          </p:cNvPr>
          <p:cNvSpPr>
            <a:spLocks noGrp="1"/>
          </p:cNvSpPr>
          <p:nvPr>
            <p:ph sz="half" idx="2"/>
          </p:nvPr>
        </p:nvSpPr>
        <p:spPr/>
        <p:txBody>
          <a:bodyPr>
            <a:normAutofit/>
          </a:bodyPr>
          <a:lstStyle/>
          <a:p>
            <a:pPr marL="342900" marR="0" lvl="0" indent="-342900">
              <a:spcBef>
                <a:spcPts val="0"/>
              </a:spcBef>
              <a:spcAft>
                <a:spcPts val="1200"/>
              </a:spcAft>
              <a:buFont typeface="Aptos" panose="020B0004020202020204" pitchFamily="34" charset="0"/>
              <a:buChar char="•"/>
            </a:pPr>
            <a:r>
              <a:rPr lang="en-US" sz="2000" kern="100" dirty="0">
                <a:latin typeface="Aptos" panose="020B0004020202020204" pitchFamily="34" charset="0"/>
                <a:ea typeface="Aptos" panose="020B0004020202020204" pitchFamily="34" charset="0"/>
              </a:rPr>
              <a:t>Team of experienced CS faculty members and researchers from Rutgers work side-by-side with MS educators to improve their CS offerings.</a:t>
            </a:r>
          </a:p>
          <a:p>
            <a:pPr marL="342900" marR="0" lvl="0" indent="-342900">
              <a:spcBef>
                <a:spcPts val="0"/>
              </a:spcBef>
              <a:spcAft>
                <a:spcPts val="1200"/>
              </a:spcAft>
              <a:buFont typeface="Aptos" panose="020B0004020202020204" pitchFamily="34" charset="0"/>
              <a:buChar char="•"/>
            </a:pPr>
            <a:r>
              <a:rPr lang="en-US" sz="2000" kern="100" dirty="0">
                <a:latin typeface="Aptos" panose="020B0004020202020204" pitchFamily="34" charset="0"/>
                <a:ea typeface="Aptos" panose="020B0004020202020204" pitchFamily="34" charset="0"/>
              </a:rPr>
              <a:t>Personalized technical assistance plans are designed to address local school needs.</a:t>
            </a:r>
            <a:endParaRPr lang="en-US"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7" name="Text Placeholder 6">
            <a:extLst>
              <a:ext uri="{FF2B5EF4-FFF2-40B4-BE49-F238E27FC236}">
                <a16:creationId xmlns:a16="http://schemas.microsoft.com/office/drawing/2014/main" id="{3477F906-020A-B75A-4293-9EC98F339E91}"/>
              </a:ext>
            </a:extLst>
          </p:cNvPr>
          <p:cNvSpPr>
            <a:spLocks noGrp="1"/>
          </p:cNvSpPr>
          <p:nvPr>
            <p:ph type="body" idx="12"/>
          </p:nvPr>
        </p:nvSpPr>
        <p:spPr/>
        <p:txBody>
          <a:bodyPr anchor="ctr">
            <a:normAutofit/>
          </a:bodyPr>
          <a:lstStyle/>
          <a:p>
            <a:pPr algn="ctr"/>
            <a:r>
              <a:rPr lang="en-US" sz="3200" cap="small" dirty="0">
                <a:latin typeface="Aptos" panose="020B0004020202020204" pitchFamily="34" charset="0"/>
              </a:rPr>
              <a:t>Primary Goals</a:t>
            </a:r>
          </a:p>
        </p:txBody>
      </p:sp>
      <p:sp>
        <p:nvSpPr>
          <p:cNvPr id="8" name="Text Placeholder 7">
            <a:extLst>
              <a:ext uri="{FF2B5EF4-FFF2-40B4-BE49-F238E27FC236}">
                <a16:creationId xmlns:a16="http://schemas.microsoft.com/office/drawing/2014/main" id="{AF2E75B4-0265-9352-38A2-3B44FAE63F7C}"/>
              </a:ext>
            </a:extLst>
          </p:cNvPr>
          <p:cNvSpPr>
            <a:spLocks noGrp="1"/>
          </p:cNvSpPr>
          <p:nvPr>
            <p:ph type="body" idx="13"/>
          </p:nvPr>
        </p:nvSpPr>
        <p:spPr/>
        <p:txBody>
          <a:bodyPr anchor="ctr">
            <a:normAutofit/>
          </a:bodyPr>
          <a:lstStyle/>
          <a:p>
            <a:pPr algn="ctr"/>
            <a:r>
              <a:rPr lang="en-US" sz="3200" cap="small" dirty="0">
                <a:latin typeface="Aptos" panose="020B0004020202020204" pitchFamily="34" charset="0"/>
              </a:rPr>
              <a:t>Approach</a:t>
            </a:r>
          </a:p>
        </p:txBody>
      </p:sp>
      <p:sp>
        <p:nvSpPr>
          <p:cNvPr id="4" name="TextBox 3">
            <a:hlinkClick r:id="rId2"/>
            <a:extLst>
              <a:ext uri="{FF2B5EF4-FFF2-40B4-BE49-F238E27FC236}">
                <a16:creationId xmlns:a16="http://schemas.microsoft.com/office/drawing/2014/main" id="{880B2F89-ACF9-200C-96D0-0320DC2E3445}"/>
              </a:ext>
            </a:extLst>
          </p:cNvPr>
          <p:cNvSpPr txBox="1"/>
          <p:nvPr/>
        </p:nvSpPr>
        <p:spPr>
          <a:xfrm>
            <a:off x="452942" y="5530250"/>
            <a:ext cx="4978400" cy="369332"/>
          </a:xfrm>
          <a:prstGeom prst="rect">
            <a:avLst/>
          </a:prstGeom>
          <a:noFill/>
        </p:spPr>
        <p:txBody>
          <a:bodyPr wrap="square">
            <a:spAutoFit/>
          </a:bodyPr>
          <a:lstStyle/>
          <a:p>
            <a:pPr marL="0" indent="0">
              <a:buNone/>
            </a:pPr>
            <a:r>
              <a:rPr lang="en-US" dirty="0">
                <a:latin typeface="Aptos" panose="020B0004020202020204" pitchFamily="34" charset="0"/>
                <a:hlinkClick r:id="rId2"/>
              </a:rPr>
              <a:t>EIR Extending the CS Pipeline Project Abstract</a:t>
            </a:r>
            <a:endParaRPr lang="en-US" dirty="0">
              <a:latin typeface="Aptos" panose="020B0004020202020204" pitchFamily="34" charset="0"/>
            </a:endParaRPr>
          </a:p>
        </p:txBody>
      </p:sp>
    </p:spTree>
    <p:extLst>
      <p:ext uri="{BB962C8B-B14F-4D97-AF65-F5344CB8AC3E}">
        <p14:creationId xmlns:p14="http://schemas.microsoft.com/office/powerpoint/2010/main" val="5197375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ED4129-7357-6F8C-D23F-431B4C06EB1B}"/>
              </a:ext>
            </a:extLst>
          </p:cNvPr>
          <p:cNvSpPr>
            <a:spLocks noGrp="1"/>
          </p:cNvSpPr>
          <p:nvPr>
            <p:ph type="title"/>
          </p:nvPr>
        </p:nvSpPr>
        <p:spPr/>
        <p:txBody>
          <a:bodyPr/>
          <a:lstStyle/>
          <a:p>
            <a:r>
              <a:rPr lang="en-US" dirty="0">
                <a:latin typeface="Aptos" panose="020B0004020202020204" pitchFamily="34" charset="0"/>
              </a:rPr>
              <a:t>Recruitment Goals</a:t>
            </a:r>
          </a:p>
        </p:txBody>
      </p:sp>
      <p:sp>
        <p:nvSpPr>
          <p:cNvPr id="3" name="Content Placeholder 2">
            <a:extLst>
              <a:ext uri="{FF2B5EF4-FFF2-40B4-BE49-F238E27FC236}">
                <a16:creationId xmlns:a16="http://schemas.microsoft.com/office/drawing/2014/main" id="{6EC0E202-7360-2928-FE17-749C0F97D7B5}"/>
              </a:ext>
            </a:extLst>
          </p:cNvPr>
          <p:cNvSpPr>
            <a:spLocks noGrp="1"/>
          </p:cNvSpPr>
          <p:nvPr>
            <p:ph idx="1"/>
          </p:nvPr>
        </p:nvSpPr>
        <p:spPr/>
        <p:txBody>
          <a:bodyPr>
            <a:normAutofit/>
          </a:bodyPr>
          <a:lstStyle/>
          <a:p>
            <a:pPr marL="342900" marR="0" lvl="0" indent="-342900">
              <a:lnSpc>
                <a:spcPct val="115000"/>
              </a:lnSpc>
              <a:spcBef>
                <a:spcPts val="0"/>
              </a:spcBef>
              <a:spcAft>
                <a:spcPts val="1200"/>
              </a:spcAft>
              <a:buFont typeface="Aptos" panose="020B0004020202020204" pitchFamily="34" charset="0"/>
              <a:buChar char="•"/>
            </a:pPr>
            <a:r>
              <a:rPr lang="en-US" sz="2400" kern="100" dirty="0">
                <a:effectLst/>
                <a:latin typeface="Aptos" panose="020B0004020202020204" pitchFamily="34" charset="0"/>
                <a:ea typeface="Aptos" panose="020B0004020202020204" pitchFamily="34" charset="0"/>
                <a:cs typeface="Times New Roman" panose="02020603050405020304" pitchFamily="18" charset="0"/>
              </a:rPr>
              <a:t>Raise awareness about the project</a:t>
            </a:r>
          </a:p>
          <a:p>
            <a:pPr marL="342900" indent="-342900">
              <a:lnSpc>
                <a:spcPct val="115000"/>
              </a:lnSpc>
              <a:spcBef>
                <a:spcPts val="0"/>
              </a:spcBef>
              <a:spcAft>
                <a:spcPts val="1200"/>
              </a:spcAft>
              <a:buFont typeface="Aptos" panose="020B0004020202020204" pitchFamily="34" charset="0"/>
              <a:buChar char="•"/>
            </a:pPr>
            <a:r>
              <a:rPr lang="en-US" sz="2400" kern="100" dirty="0">
                <a:latin typeface="Aptos" panose="020B0004020202020204" pitchFamily="34" charset="0"/>
                <a:ea typeface="Aptos" panose="020B0004020202020204" pitchFamily="34" charset="0"/>
              </a:rPr>
              <a:t>Encourage schools’ participation in the project</a:t>
            </a:r>
          </a:p>
          <a:p>
            <a:pPr marL="342900" indent="-342900">
              <a:lnSpc>
                <a:spcPct val="115000"/>
              </a:lnSpc>
              <a:spcBef>
                <a:spcPts val="0"/>
              </a:spcBef>
              <a:spcAft>
                <a:spcPts val="1200"/>
              </a:spcAft>
              <a:buFont typeface="Aptos" panose="020B0004020202020204" pitchFamily="34" charset="0"/>
              <a:buChar char="•"/>
            </a:pPr>
            <a:r>
              <a:rPr lang="en-US" sz="2400" kern="100" dirty="0">
                <a:latin typeface="Aptos" panose="020B0004020202020204" pitchFamily="34" charset="0"/>
                <a:ea typeface="Aptos" panose="020B0004020202020204" pitchFamily="34" charset="0"/>
              </a:rPr>
              <a:t>Highlight the benefits of participation</a:t>
            </a:r>
          </a:p>
          <a:p>
            <a:pPr marL="342900" marR="0" lvl="0" indent="-342900">
              <a:lnSpc>
                <a:spcPct val="115000"/>
              </a:lnSpc>
              <a:spcBef>
                <a:spcPts val="0"/>
              </a:spcBef>
              <a:spcAft>
                <a:spcPts val="1200"/>
              </a:spcAft>
              <a:buFont typeface="Aptos" panose="020B0004020202020204" pitchFamily="34" charset="0"/>
              <a:buChar char="•"/>
            </a:pPr>
            <a:r>
              <a:rPr lang="en-US" sz="2400" kern="100" dirty="0">
                <a:effectLst/>
                <a:latin typeface="Aptos" panose="020B0004020202020204" pitchFamily="34" charset="0"/>
                <a:ea typeface="Aptos" panose="020B0004020202020204" pitchFamily="34" charset="0"/>
                <a:cs typeface="Times New Roman" panose="02020603050405020304" pitchFamily="18" charset="0"/>
              </a:rPr>
              <a:t>Create an opening for productive conversations around the opportunities and challenges within middle school computer science</a:t>
            </a:r>
          </a:p>
          <a:p>
            <a:pPr marL="342900" marR="0" lvl="0" indent="-342900">
              <a:lnSpc>
                <a:spcPct val="115000"/>
              </a:lnSpc>
              <a:spcBef>
                <a:spcPts val="0"/>
              </a:spcBef>
              <a:spcAft>
                <a:spcPts val="1200"/>
              </a:spcAft>
              <a:buFont typeface="Aptos" panose="020B0004020202020204" pitchFamily="34" charset="0"/>
              <a:buChar char="•"/>
            </a:pPr>
            <a:r>
              <a:rPr lang="en-US" sz="2400" kern="100" dirty="0">
                <a:effectLst/>
                <a:latin typeface="Aptos" panose="020B0004020202020204" pitchFamily="34" charset="0"/>
                <a:ea typeface="Aptos" panose="020B0004020202020204" pitchFamily="34" charset="0"/>
                <a:cs typeface="Times New Roman" panose="02020603050405020304" pitchFamily="18" charset="0"/>
              </a:rPr>
              <a:t>Share information about available incentives for teachers’ participation</a:t>
            </a:r>
          </a:p>
        </p:txBody>
      </p:sp>
    </p:spTree>
    <p:extLst>
      <p:ext uri="{BB962C8B-B14F-4D97-AF65-F5344CB8AC3E}">
        <p14:creationId xmlns:p14="http://schemas.microsoft.com/office/powerpoint/2010/main" val="12815554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6BB9A-2E4D-CBE7-6594-00BB52063BE8}"/>
              </a:ext>
            </a:extLst>
          </p:cNvPr>
          <p:cNvSpPr>
            <a:spLocks noGrp="1"/>
          </p:cNvSpPr>
          <p:nvPr>
            <p:ph type="title"/>
          </p:nvPr>
        </p:nvSpPr>
        <p:spPr>
          <a:xfrm>
            <a:off x="339436" y="-110181"/>
            <a:ext cx="10515600" cy="1163133"/>
          </a:xfrm>
        </p:spPr>
        <p:txBody>
          <a:bodyPr>
            <a:normAutofit/>
          </a:bodyPr>
          <a:lstStyle/>
          <a:p>
            <a:r>
              <a:rPr lang="en-US" sz="4000" dirty="0">
                <a:latin typeface="Aptos" panose="020B0004020202020204" pitchFamily="34" charset="0"/>
              </a:rPr>
              <a:t>1.</a:t>
            </a:r>
            <a:r>
              <a:rPr lang="en-US" sz="4000" dirty="0">
                <a:latin typeface="Aptos" panose="020B0004020202020204" pitchFamily="34" charset="0"/>
                <a:ea typeface="Aptos" panose="020B0004020202020204" pitchFamily="34" charset="0"/>
              </a:rPr>
              <a:t> Recruitment Materials</a:t>
            </a:r>
            <a:endParaRPr lang="en-US" sz="4000" dirty="0">
              <a:latin typeface="Aptos" panose="020B0004020202020204" pitchFamily="34" charset="0"/>
            </a:endParaRPr>
          </a:p>
        </p:txBody>
      </p:sp>
      <p:sp>
        <p:nvSpPr>
          <p:cNvPr id="3" name="Content Placeholder 2">
            <a:extLst>
              <a:ext uri="{FF2B5EF4-FFF2-40B4-BE49-F238E27FC236}">
                <a16:creationId xmlns:a16="http://schemas.microsoft.com/office/drawing/2014/main" id="{4A939ED7-CB6C-D411-F42F-CBFA9B2CB704}"/>
              </a:ext>
            </a:extLst>
          </p:cNvPr>
          <p:cNvSpPr>
            <a:spLocks noGrp="1"/>
          </p:cNvSpPr>
          <p:nvPr>
            <p:ph idx="1"/>
          </p:nvPr>
        </p:nvSpPr>
        <p:spPr>
          <a:xfrm>
            <a:off x="339436" y="908747"/>
            <a:ext cx="10515600" cy="4897922"/>
          </a:xfrm>
        </p:spPr>
        <p:txBody>
          <a:bodyPr>
            <a:normAutofit/>
          </a:bodyPr>
          <a:lstStyle/>
          <a:p>
            <a:pPr marL="0" indent="0">
              <a:buNone/>
            </a:pPr>
            <a:r>
              <a:rPr lang="en-US" sz="2400" dirty="0">
                <a:effectLst/>
                <a:latin typeface="Aptos" panose="020B0004020202020204" pitchFamily="34" charset="0"/>
                <a:ea typeface="Aptos" panose="020B0004020202020204" pitchFamily="34" charset="0"/>
                <a:cs typeface="Times New Roman" panose="02020603050405020304" pitchFamily="18" charset="0"/>
              </a:rPr>
              <a:t>First, we created a recruitment packet of materials to generate the opportunity for conversation and generate a first impression among potential participants. The packet included the following:</a:t>
            </a:r>
            <a:endParaRPr lang="en-US" sz="2400" dirty="0"/>
          </a:p>
        </p:txBody>
      </p:sp>
      <p:sp>
        <p:nvSpPr>
          <p:cNvPr id="10" name="Content Placeholder 2">
            <a:extLst>
              <a:ext uri="{FF2B5EF4-FFF2-40B4-BE49-F238E27FC236}">
                <a16:creationId xmlns:a16="http://schemas.microsoft.com/office/drawing/2014/main" id="{9D560B8D-A352-9497-7720-24563563BD7C}"/>
              </a:ext>
            </a:extLst>
          </p:cNvPr>
          <p:cNvSpPr txBox="1">
            <a:spLocks/>
          </p:cNvSpPr>
          <p:nvPr/>
        </p:nvSpPr>
        <p:spPr>
          <a:xfrm>
            <a:off x="314238" y="2265867"/>
            <a:ext cx="3278660" cy="256030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imes New Roman" panose="02020603050405020304" pitchFamily="18" charset="0"/>
                <a:ea typeface="+mn-ea"/>
                <a:cs typeface="Times New Roman" panose="02020603050405020304" pitchFamily="18"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5000"/>
              </a:lnSpc>
              <a:spcBef>
                <a:spcPts val="0"/>
              </a:spcBef>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Introductory email</a:t>
            </a:r>
          </a:p>
          <a:p>
            <a:pPr>
              <a:lnSpc>
                <a:spcPct val="115000"/>
              </a:lnSpc>
              <a:spcBef>
                <a:spcPts val="0"/>
              </a:spcBef>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Direct mail: </a:t>
            </a:r>
            <a:r>
              <a:rPr lang="en-US" sz="1800" kern="100" dirty="0">
                <a:latin typeface="Aptos" panose="020B0004020202020204" pitchFamily="34" charset="0"/>
                <a:ea typeface="Aptos" panose="020B0004020202020204" pitchFamily="34" charset="0"/>
              </a:rPr>
              <a:t>Recruitment</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letter, </a:t>
            </a:r>
            <a:r>
              <a:rPr lang="en-US" sz="1800" kern="100" dirty="0">
                <a:latin typeface="Aptos" panose="020B0004020202020204" pitchFamily="34" charset="0"/>
                <a:ea typeface="Aptos" panose="020B0004020202020204" pitchFamily="34" charset="0"/>
              </a:rPr>
              <a:t>program flyer, center brief.</a:t>
            </a:r>
          </a:p>
          <a:p>
            <a:pPr>
              <a:lnSpc>
                <a:spcPct val="115000"/>
              </a:lnSpc>
              <a:spcBef>
                <a:spcPts val="0"/>
              </a:spcBef>
              <a:spcAft>
                <a:spcPts val="800"/>
              </a:spcAft>
            </a:pPr>
            <a:r>
              <a:rPr lang="en-US" sz="1800" kern="100" dirty="0">
                <a:latin typeface="Aptos" panose="020B0004020202020204" pitchFamily="34" charset="0"/>
                <a:ea typeface="Aptos" panose="020B0004020202020204" pitchFamily="34" charset="0"/>
              </a:rPr>
              <a:t>FAQs (added to direct mail in subsequent mailings)</a:t>
            </a:r>
          </a:p>
        </p:txBody>
      </p:sp>
      <p:pic>
        <p:nvPicPr>
          <p:cNvPr id="7" name="Picture 6" descr="A close-up of a document&#10;&#10;Description automatically generated">
            <a:extLst>
              <a:ext uri="{FF2B5EF4-FFF2-40B4-BE49-F238E27FC236}">
                <a16:creationId xmlns:a16="http://schemas.microsoft.com/office/drawing/2014/main" id="{73DD5C14-6C85-B386-352E-EC116E4E1D2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80360" y="2335696"/>
            <a:ext cx="3358610" cy="4346436"/>
          </a:xfrm>
          <a:prstGeom prst="rect">
            <a:avLst/>
          </a:prstGeom>
          <a:ln>
            <a:solidFill>
              <a:schemeClr val="bg1">
                <a:lumMod val="50000"/>
              </a:schemeClr>
            </a:solidFill>
          </a:ln>
        </p:spPr>
      </p:pic>
      <p:pic>
        <p:nvPicPr>
          <p:cNvPr id="9" name="Picture 8" descr="A white and blue page with text and a building&#10;&#10;Description automatically generated">
            <a:extLst>
              <a:ext uri="{FF2B5EF4-FFF2-40B4-BE49-F238E27FC236}">
                <a16:creationId xmlns:a16="http://schemas.microsoft.com/office/drawing/2014/main" id="{CE82787B-3EC0-96E9-DAB9-2C91D3DDF95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37141" y="2335696"/>
            <a:ext cx="3358610" cy="4346436"/>
          </a:xfrm>
          <a:prstGeom prst="rect">
            <a:avLst/>
          </a:prstGeom>
          <a:ln>
            <a:solidFill>
              <a:schemeClr val="bg1">
                <a:lumMod val="50000"/>
              </a:schemeClr>
            </a:solidFill>
          </a:ln>
        </p:spPr>
      </p:pic>
    </p:spTree>
    <p:extLst>
      <p:ext uri="{BB962C8B-B14F-4D97-AF65-F5344CB8AC3E}">
        <p14:creationId xmlns:p14="http://schemas.microsoft.com/office/powerpoint/2010/main" val="39912796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6BB9A-2E4D-CBE7-6594-00BB52063BE8}"/>
              </a:ext>
            </a:extLst>
          </p:cNvPr>
          <p:cNvSpPr>
            <a:spLocks noGrp="1"/>
          </p:cNvSpPr>
          <p:nvPr>
            <p:ph type="title"/>
          </p:nvPr>
        </p:nvSpPr>
        <p:spPr>
          <a:xfrm>
            <a:off x="339436" y="-110181"/>
            <a:ext cx="10515600" cy="1163133"/>
          </a:xfrm>
        </p:spPr>
        <p:txBody>
          <a:bodyPr>
            <a:normAutofit/>
          </a:bodyPr>
          <a:lstStyle/>
          <a:p>
            <a:r>
              <a:rPr lang="en-US" dirty="0"/>
              <a:t>2.</a:t>
            </a:r>
            <a:r>
              <a:rPr lang="en-US" dirty="0">
                <a:latin typeface="Aptos" panose="020B0004020202020204" pitchFamily="34" charset="0"/>
                <a:ea typeface="Aptos" panose="020B0004020202020204" pitchFamily="34" charset="0"/>
              </a:rPr>
              <a:t> </a:t>
            </a:r>
            <a:r>
              <a:rPr lang="en-US" dirty="0">
                <a:ea typeface="Aptos" panose="020B0004020202020204" pitchFamily="34" charset="0"/>
              </a:rPr>
              <a:t>Recruitment Process</a:t>
            </a:r>
            <a:endParaRPr lang="en-US" dirty="0"/>
          </a:p>
        </p:txBody>
      </p:sp>
      <p:graphicFrame>
        <p:nvGraphicFramePr>
          <p:cNvPr id="12" name="Diagram 11">
            <a:extLst>
              <a:ext uri="{FF2B5EF4-FFF2-40B4-BE49-F238E27FC236}">
                <a16:creationId xmlns:a16="http://schemas.microsoft.com/office/drawing/2014/main" id="{3EA57EA3-BF3E-4B52-1238-16A0C0A1DB4E}"/>
              </a:ext>
            </a:extLst>
          </p:cNvPr>
          <p:cNvGraphicFramePr/>
          <p:nvPr>
            <p:extLst>
              <p:ext uri="{D42A27DB-BD31-4B8C-83A1-F6EECF244321}">
                <p14:modId xmlns:p14="http://schemas.microsoft.com/office/powerpoint/2010/main" val="2976552066"/>
              </p:ext>
            </p:extLst>
          </p:nvPr>
        </p:nvGraphicFramePr>
        <p:xfrm>
          <a:off x="1394690" y="1107596"/>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629296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522574-66FE-BF56-320A-E5F8B52A328E}"/>
              </a:ext>
            </a:extLst>
          </p:cNvPr>
          <p:cNvSpPr>
            <a:spLocks noGrp="1"/>
          </p:cNvSpPr>
          <p:nvPr>
            <p:ph type="title"/>
          </p:nvPr>
        </p:nvSpPr>
        <p:spPr/>
        <p:txBody>
          <a:bodyPr/>
          <a:lstStyle/>
          <a:p>
            <a:r>
              <a:rPr lang="en-US" dirty="0">
                <a:latin typeface="Aptos" panose="020B0004020202020204" pitchFamily="34" charset="0"/>
              </a:rPr>
              <a:t>Recruitment Materials</a:t>
            </a:r>
          </a:p>
        </p:txBody>
      </p:sp>
    </p:spTree>
    <p:extLst>
      <p:ext uri="{BB962C8B-B14F-4D97-AF65-F5344CB8AC3E}">
        <p14:creationId xmlns:p14="http://schemas.microsoft.com/office/powerpoint/2010/main" val="18436004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B07BDB-5AA5-A69B-3CB8-D03D282CC13A}"/>
              </a:ext>
            </a:extLst>
          </p:cNvPr>
          <p:cNvSpPr>
            <a:spLocks noGrp="1"/>
          </p:cNvSpPr>
          <p:nvPr>
            <p:ph type="title"/>
          </p:nvPr>
        </p:nvSpPr>
        <p:spPr>
          <a:xfrm>
            <a:off x="459778" y="372709"/>
            <a:ext cx="3932237" cy="1600200"/>
          </a:xfrm>
        </p:spPr>
        <p:txBody>
          <a:bodyPr anchor="b">
            <a:normAutofit/>
          </a:bodyPr>
          <a:lstStyle/>
          <a:p>
            <a:r>
              <a:rPr lang="en-US" dirty="0">
                <a:latin typeface="Aptos" panose="020B0004020202020204" pitchFamily="34" charset="0"/>
              </a:rPr>
              <a:t>1a. Recruitment Materials: Initial Email</a:t>
            </a:r>
          </a:p>
        </p:txBody>
      </p:sp>
      <p:sp>
        <p:nvSpPr>
          <p:cNvPr id="3" name="Content Placeholder 2">
            <a:extLst>
              <a:ext uri="{FF2B5EF4-FFF2-40B4-BE49-F238E27FC236}">
                <a16:creationId xmlns:a16="http://schemas.microsoft.com/office/drawing/2014/main" id="{5B65EBC5-ABA6-23DE-81CE-FE88C2B5B711}"/>
              </a:ext>
            </a:extLst>
          </p:cNvPr>
          <p:cNvSpPr>
            <a:spLocks noGrp="1"/>
          </p:cNvSpPr>
          <p:nvPr>
            <p:ph type="body" sz="half" idx="2"/>
          </p:nvPr>
        </p:nvSpPr>
        <p:spPr>
          <a:xfrm>
            <a:off x="459777" y="2064063"/>
            <a:ext cx="3932237" cy="4118076"/>
          </a:xfrm>
        </p:spPr>
        <p:txBody>
          <a:bodyPr>
            <a:normAutofit lnSpcReduction="10000"/>
          </a:bodyPr>
          <a:lstStyle/>
          <a:p>
            <a:pPr marL="285750" indent="-285750">
              <a:buFont typeface="Arial" panose="020B0604020202020204" pitchFamily="34" charset="0"/>
              <a:buChar cha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Our approach followed generally accepted principles of research recruitment, such as personalized messages, highlighting incentives being offered to participants, and emphasizing the potential positive impacts of the project (Manohar et al., 2018)</a:t>
            </a:r>
            <a:r>
              <a:rPr lang="en-US" sz="1800" kern="100" baseline="30000" dirty="0">
                <a:effectLst/>
                <a:latin typeface="Aptos" panose="020B0004020202020204" pitchFamily="34" charset="0"/>
                <a:ea typeface="Aptos" panose="020B0004020202020204" pitchFamily="34" charset="0"/>
                <a:cs typeface="Times New Roman" panose="02020603050405020304" pitchFamily="18" charset="0"/>
              </a:rPr>
              <a:t>1</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a:t>
            </a:r>
          </a:p>
          <a:p>
            <a:pPr marL="285750" indent="-285750">
              <a:buFont typeface="Arial" panose="020B0604020202020204" pitchFamily="34" charset="0"/>
              <a:buChar cha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Superintendents and principals (plus additional school and district staff such as curriculum directors and teachers) all received introductory email.</a:t>
            </a:r>
          </a:p>
          <a:p>
            <a:pPr marL="285750" indent="-285750">
              <a:buFont typeface="Arial" panose="020B0604020202020204" pitchFamily="34" charset="0"/>
              <a:buChar char="•"/>
            </a:pPr>
            <a:r>
              <a:rPr lang="en-US" dirty="0"/>
              <a:t>Double c</a:t>
            </a:r>
            <a:r>
              <a:rPr lang="en-US" sz="1800" dirty="0">
                <a:latin typeface="Aptos" panose="020B0004020202020204" pitchFamily="34" charset="0"/>
              </a:rPr>
              <a:t>lick on the icon for full size document.</a:t>
            </a:r>
          </a:p>
        </p:txBody>
      </p:sp>
      <p:pic>
        <p:nvPicPr>
          <p:cNvPr id="8" name="Picture 7" descr="A close-up of a letter&#10;&#10;Description automatically generated">
            <a:extLst>
              <a:ext uri="{FF2B5EF4-FFF2-40B4-BE49-F238E27FC236}">
                <a16:creationId xmlns:a16="http://schemas.microsoft.com/office/drawing/2014/main" id="{575275E1-8F2A-52EC-B821-1748C542D4C2}"/>
              </a:ext>
            </a:extLst>
          </p:cNvPr>
          <p:cNvPicPr>
            <a:picLocks noChangeAspect="1"/>
          </p:cNvPicPr>
          <p:nvPr/>
        </p:nvPicPr>
        <p:blipFill rotWithShape="1">
          <a:blip r:embed="rId2">
            <a:extLst>
              <a:ext uri="{28A0092B-C50C-407E-A947-70E740481C1C}">
                <a14:useLocalDpi xmlns:a14="http://schemas.microsoft.com/office/drawing/2010/main" val="0"/>
              </a:ext>
            </a:extLst>
          </a:blip>
          <a:srcRect l="4549" r="4675" b="21594"/>
          <a:stretch/>
        </p:blipFill>
        <p:spPr>
          <a:xfrm>
            <a:off x="5645426" y="646044"/>
            <a:ext cx="4810540" cy="5377070"/>
          </a:xfrm>
          <a:prstGeom prst="rect">
            <a:avLst/>
          </a:prstGeom>
          <a:ln>
            <a:solidFill>
              <a:schemeClr val="bg1">
                <a:lumMod val="50000"/>
              </a:schemeClr>
            </a:solidFill>
          </a:ln>
        </p:spPr>
      </p:pic>
      <p:sp>
        <p:nvSpPr>
          <p:cNvPr id="9" name="TextBox 8">
            <a:extLst>
              <a:ext uri="{FF2B5EF4-FFF2-40B4-BE49-F238E27FC236}">
                <a16:creationId xmlns:a16="http://schemas.microsoft.com/office/drawing/2014/main" id="{D13CF123-0781-C771-E44E-3CDBA6B50413}"/>
              </a:ext>
            </a:extLst>
          </p:cNvPr>
          <p:cNvSpPr txBox="1"/>
          <p:nvPr/>
        </p:nvSpPr>
        <p:spPr>
          <a:xfrm>
            <a:off x="459777" y="6362990"/>
            <a:ext cx="9757649" cy="415498"/>
          </a:xfrm>
          <a:prstGeom prst="rect">
            <a:avLst/>
          </a:prstGeom>
          <a:noFill/>
        </p:spPr>
        <p:txBody>
          <a:bodyPr wrap="square" rtlCol="0">
            <a:spAutoFit/>
          </a:bodyPr>
          <a:lstStyle/>
          <a:p>
            <a:r>
              <a:rPr lang="en-US" sz="1200" baseline="30000" dirty="0">
                <a:latin typeface="Aptos" panose="020B0004020202020204" pitchFamily="34" charset="0"/>
              </a:rPr>
              <a:t>1</a:t>
            </a:r>
            <a:r>
              <a:rPr lang="en-US" sz="1050" kern="100" dirty="0">
                <a:effectLst/>
                <a:latin typeface="Aptos" panose="020B0004020202020204" pitchFamily="34" charset="0"/>
                <a:ea typeface="Aptos" panose="020B0004020202020204" pitchFamily="34" charset="0"/>
                <a:cs typeface="Times New Roman" panose="02020603050405020304" pitchFamily="18" charset="0"/>
              </a:rPr>
              <a:t> Manohar, N., MacMillan, F., Z. Steiner, G., Arora, A. (2018). Recruitment of Research Participants. In: Liamputtong, P. (eds) </a:t>
            </a:r>
            <a:r>
              <a:rPr lang="en-US" sz="1050" i="1" kern="100" dirty="0">
                <a:effectLst/>
                <a:latin typeface="Aptos" panose="020B0004020202020204" pitchFamily="34" charset="0"/>
                <a:ea typeface="Aptos" panose="020B0004020202020204" pitchFamily="34" charset="0"/>
                <a:cs typeface="Times New Roman" panose="02020603050405020304" pitchFamily="18" charset="0"/>
              </a:rPr>
              <a:t>Handbook of Research Methods in Health Social Sciences</a:t>
            </a:r>
            <a:r>
              <a:rPr lang="en-US" sz="1050" kern="100" dirty="0">
                <a:effectLst/>
                <a:latin typeface="Aptos" panose="020B0004020202020204" pitchFamily="34" charset="0"/>
                <a:ea typeface="Aptos" panose="020B0004020202020204" pitchFamily="34" charset="0"/>
                <a:cs typeface="Times New Roman" panose="02020603050405020304" pitchFamily="18" charset="0"/>
              </a:rPr>
              <a:t>. Springer, Singapore. </a:t>
            </a:r>
            <a:r>
              <a:rPr lang="en-US" sz="1050" kern="100" dirty="0">
                <a:effectLst/>
                <a:latin typeface="Aptos" panose="020B0004020202020204" pitchFamily="34" charset="0"/>
                <a:ea typeface="Aptos" panose="020B0004020202020204" pitchFamily="34" charset="0"/>
                <a:cs typeface="Times New Roman" panose="02020603050405020304" pitchFamily="18" charset="0"/>
                <a:hlinkClick r:id="rId3"/>
              </a:rPr>
              <a:t>https://doi.org/10.1007/978-981-10-2779-6_75-1</a:t>
            </a:r>
            <a:r>
              <a:rPr lang="en-US" sz="1050" kern="100" dirty="0">
                <a:effectLst/>
                <a:latin typeface="Aptos" panose="020B0004020202020204" pitchFamily="34" charset="0"/>
                <a:ea typeface="Aptos" panose="020B0004020202020204" pitchFamily="34" charset="0"/>
                <a:cs typeface="Times New Roman" panose="02020603050405020304" pitchFamily="18" charset="0"/>
              </a:rPr>
              <a:t> </a:t>
            </a:r>
            <a:endParaRPr lang="en-US" sz="1050" dirty="0">
              <a:latin typeface="Aptos" panose="020B0004020202020204" pitchFamily="34" charset="0"/>
            </a:endParaRPr>
          </a:p>
        </p:txBody>
      </p:sp>
      <p:graphicFrame>
        <p:nvGraphicFramePr>
          <p:cNvPr id="4" name="Object 3">
            <a:extLst>
              <a:ext uri="{FF2B5EF4-FFF2-40B4-BE49-F238E27FC236}">
                <a16:creationId xmlns:a16="http://schemas.microsoft.com/office/drawing/2014/main" id="{84157329-AD45-1DFA-2311-DD394106D1AE}"/>
              </a:ext>
            </a:extLst>
          </p:cNvPr>
          <p:cNvGraphicFramePr>
            <a:graphicFrameLocks noChangeAspect="1"/>
          </p:cNvGraphicFramePr>
          <p:nvPr>
            <p:extLst>
              <p:ext uri="{D42A27DB-BD31-4B8C-83A1-F6EECF244321}">
                <p14:modId xmlns:p14="http://schemas.microsoft.com/office/powerpoint/2010/main" val="2139245773"/>
              </p:ext>
            </p:extLst>
          </p:nvPr>
        </p:nvGraphicFramePr>
        <p:xfrm>
          <a:off x="4346028" y="5389976"/>
          <a:ext cx="914400" cy="792163"/>
        </p:xfrm>
        <a:graphic>
          <a:graphicData uri="http://schemas.openxmlformats.org/presentationml/2006/ole">
            <mc:AlternateContent xmlns:mc="http://schemas.openxmlformats.org/markup-compatibility/2006">
              <mc:Choice xmlns:v="urn:schemas-microsoft-com:vml" Requires="v">
                <p:oleObj name="Acrobat Document" showAsIcon="1" r:id="rId4" imgW="914257" imgH="792589" progId="Acrobat.Document.DC">
                  <p:embed/>
                </p:oleObj>
              </mc:Choice>
              <mc:Fallback>
                <p:oleObj name="Acrobat Document" showAsIcon="1" r:id="rId4" imgW="914257" imgH="792589" progId="Acrobat.Document.DC">
                  <p:embed/>
                  <p:pic>
                    <p:nvPicPr>
                      <p:cNvPr id="0" name=""/>
                      <p:cNvPicPr/>
                      <p:nvPr/>
                    </p:nvPicPr>
                    <p:blipFill>
                      <a:blip r:embed="rId5"/>
                      <a:stretch>
                        <a:fillRect/>
                      </a:stretch>
                    </p:blipFill>
                    <p:spPr>
                      <a:xfrm>
                        <a:off x="4346028" y="5389976"/>
                        <a:ext cx="914400" cy="792163"/>
                      </a:xfrm>
                      <a:prstGeom prst="rect">
                        <a:avLst/>
                      </a:prstGeom>
                    </p:spPr>
                  </p:pic>
                </p:oleObj>
              </mc:Fallback>
            </mc:AlternateContent>
          </a:graphicData>
        </a:graphic>
      </p:graphicFrame>
    </p:spTree>
    <p:extLst>
      <p:ext uri="{BB962C8B-B14F-4D97-AF65-F5344CB8AC3E}">
        <p14:creationId xmlns:p14="http://schemas.microsoft.com/office/powerpoint/2010/main" val="30616463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B07BDB-5AA5-A69B-3CB8-D03D282CC13A}"/>
              </a:ext>
            </a:extLst>
          </p:cNvPr>
          <p:cNvSpPr>
            <a:spLocks noGrp="1"/>
          </p:cNvSpPr>
          <p:nvPr>
            <p:ph type="title"/>
          </p:nvPr>
        </p:nvSpPr>
        <p:spPr>
          <a:xfrm>
            <a:off x="459778" y="372709"/>
            <a:ext cx="3932237" cy="1600200"/>
          </a:xfrm>
        </p:spPr>
        <p:txBody>
          <a:bodyPr anchor="b">
            <a:normAutofit/>
          </a:bodyPr>
          <a:lstStyle/>
          <a:p>
            <a:r>
              <a:rPr lang="en-US" dirty="0">
                <a:latin typeface="Aptos" panose="020B0004020202020204" pitchFamily="34" charset="0"/>
              </a:rPr>
              <a:t>1b. Recruitment Materials: Cover Letter</a:t>
            </a:r>
          </a:p>
        </p:txBody>
      </p:sp>
      <p:sp>
        <p:nvSpPr>
          <p:cNvPr id="3" name="Content Placeholder 2">
            <a:extLst>
              <a:ext uri="{FF2B5EF4-FFF2-40B4-BE49-F238E27FC236}">
                <a16:creationId xmlns:a16="http://schemas.microsoft.com/office/drawing/2014/main" id="{5B65EBC5-ABA6-23DE-81CE-FE88C2B5B711}"/>
              </a:ext>
            </a:extLst>
          </p:cNvPr>
          <p:cNvSpPr>
            <a:spLocks noGrp="1"/>
          </p:cNvSpPr>
          <p:nvPr>
            <p:ph type="body" sz="half" idx="2"/>
          </p:nvPr>
        </p:nvSpPr>
        <p:spPr>
          <a:xfrm>
            <a:off x="459777" y="2064063"/>
            <a:ext cx="3932237" cy="4421228"/>
          </a:xfrm>
        </p:spPr>
        <p:txBody>
          <a:bodyPr>
            <a:normAutofit/>
          </a:bodyPr>
          <a:lstStyle/>
          <a:p>
            <a:pPr marL="285750" indent="-285750">
              <a:buFont typeface="Arial" panose="020B0604020202020204" pitchFamily="34" charset="0"/>
              <a:buChar char="•"/>
            </a:pPr>
            <a:r>
              <a:rPr lang="en-US" sz="1800" kern="100" dirty="0">
                <a:latin typeface="Aptos" panose="020B0004020202020204" pitchFamily="34" charset="0"/>
                <a:ea typeface="Aptos" panose="020B0004020202020204" pitchFamily="34" charset="0"/>
              </a:rPr>
              <a:t>Decision makers and key stakeholders</a:t>
            </a:r>
            <a:r>
              <a:rPr lang="en-US" sz="1800" kern="100" dirty="0">
                <a:effectLst/>
                <a:latin typeface="Aptos" panose="020B0004020202020204" pitchFamily="34" charset="0"/>
                <a:ea typeface="Aptos" panose="020B0004020202020204" pitchFamily="34" charset="0"/>
              </a:rPr>
              <a:t> received direct mail one week later. </a:t>
            </a:r>
          </a:p>
          <a:p>
            <a:pPr marL="285750" indent="-285750">
              <a:buFont typeface="Arial" panose="020B0604020202020204" pitchFamily="34" charset="0"/>
              <a:buChar char="•"/>
            </a:pPr>
            <a:r>
              <a:rPr lang="en-US" sz="1800" kern="100" dirty="0">
                <a:effectLst/>
                <a:latin typeface="Aptos" panose="020B0004020202020204" pitchFamily="34" charset="0"/>
                <a:ea typeface="Aptos" panose="020B0004020202020204" pitchFamily="34" charset="0"/>
              </a:rPr>
              <a:t>To make the direct mail packet stand out, materials were mailed in a red, Rutgers branded envelope. This also helped to show that the mailing was not marketing or from a vendor.</a:t>
            </a:r>
          </a:p>
          <a:p>
            <a:pPr marL="285750" indent="-285750">
              <a:buFont typeface="Arial" panose="020B0604020202020204" pitchFamily="34" charset="0"/>
              <a:buChar char="•"/>
            </a:pPr>
            <a:r>
              <a:rPr lang="en-US" dirty="0"/>
              <a:t>Double c</a:t>
            </a:r>
            <a:r>
              <a:rPr lang="en-US" sz="1800" dirty="0">
                <a:latin typeface="Aptos" panose="020B0004020202020204" pitchFamily="34" charset="0"/>
              </a:rPr>
              <a:t>lick on the icon for full size document.</a:t>
            </a:r>
          </a:p>
        </p:txBody>
      </p:sp>
      <p:pic>
        <p:nvPicPr>
          <p:cNvPr id="8" name="Picture 7" descr="A close-up of a letter&#10;&#10;Description automatically generated">
            <a:extLst>
              <a:ext uri="{FF2B5EF4-FFF2-40B4-BE49-F238E27FC236}">
                <a16:creationId xmlns:a16="http://schemas.microsoft.com/office/drawing/2014/main" id="{F70C6B48-8498-C318-170F-26AB120F7E49}"/>
              </a:ext>
            </a:extLst>
          </p:cNvPr>
          <p:cNvPicPr>
            <a:picLocks noChangeAspect="1"/>
          </p:cNvPicPr>
          <p:nvPr/>
        </p:nvPicPr>
        <p:blipFill rotWithShape="1">
          <a:blip r:embed="rId2">
            <a:extLst>
              <a:ext uri="{28A0092B-C50C-407E-A947-70E740481C1C}">
                <a14:useLocalDpi xmlns:a14="http://schemas.microsoft.com/office/drawing/2010/main" val="0"/>
              </a:ext>
            </a:extLst>
          </a:blip>
          <a:srcRect b="7049"/>
          <a:stretch/>
        </p:blipFill>
        <p:spPr>
          <a:xfrm>
            <a:off x="5522906" y="457200"/>
            <a:ext cx="5011362" cy="6028091"/>
          </a:xfrm>
          <a:prstGeom prst="rect">
            <a:avLst/>
          </a:prstGeom>
          <a:ln>
            <a:solidFill>
              <a:schemeClr val="bg1">
                <a:lumMod val="50000"/>
              </a:schemeClr>
            </a:solidFill>
          </a:ln>
        </p:spPr>
      </p:pic>
      <p:graphicFrame>
        <p:nvGraphicFramePr>
          <p:cNvPr id="4" name="Object 3">
            <a:extLst>
              <a:ext uri="{FF2B5EF4-FFF2-40B4-BE49-F238E27FC236}">
                <a16:creationId xmlns:a16="http://schemas.microsoft.com/office/drawing/2014/main" id="{3F9DDAB5-8BB4-D3B6-A127-F04C872D152C}"/>
              </a:ext>
            </a:extLst>
          </p:cNvPr>
          <p:cNvGraphicFramePr>
            <a:graphicFrameLocks noChangeAspect="1"/>
          </p:cNvGraphicFramePr>
          <p:nvPr>
            <p:extLst>
              <p:ext uri="{D42A27DB-BD31-4B8C-83A1-F6EECF244321}">
                <p14:modId xmlns:p14="http://schemas.microsoft.com/office/powerpoint/2010/main" val="1486386340"/>
              </p:ext>
            </p:extLst>
          </p:nvPr>
        </p:nvGraphicFramePr>
        <p:xfrm>
          <a:off x="4358381" y="5592445"/>
          <a:ext cx="914400" cy="792163"/>
        </p:xfrm>
        <a:graphic>
          <a:graphicData uri="http://schemas.openxmlformats.org/presentationml/2006/ole">
            <mc:AlternateContent xmlns:mc="http://schemas.openxmlformats.org/markup-compatibility/2006">
              <mc:Choice xmlns:v="urn:schemas-microsoft-com:vml" Requires="v">
                <p:oleObj name="Acrobat Document" showAsIcon="1" r:id="rId3" imgW="914257" imgH="792589" progId="Acrobat.Document.DC">
                  <p:embed/>
                </p:oleObj>
              </mc:Choice>
              <mc:Fallback>
                <p:oleObj name="Acrobat Document" showAsIcon="1" r:id="rId3" imgW="914257" imgH="792589" progId="Acrobat.Document.DC">
                  <p:embed/>
                  <p:pic>
                    <p:nvPicPr>
                      <p:cNvPr id="0" name=""/>
                      <p:cNvPicPr/>
                      <p:nvPr/>
                    </p:nvPicPr>
                    <p:blipFill>
                      <a:blip r:embed="rId4"/>
                      <a:stretch>
                        <a:fillRect/>
                      </a:stretch>
                    </p:blipFill>
                    <p:spPr>
                      <a:xfrm>
                        <a:off x="4358381" y="5592445"/>
                        <a:ext cx="914400" cy="792163"/>
                      </a:xfrm>
                      <a:prstGeom prst="rect">
                        <a:avLst/>
                      </a:prstGeom>
                    </p:spPr>
                  </p:pic>
                </p:oleObj>
              </mc:Fallback>
            </mc:AlternateContent>
          </a:graphicData>
        </a:graphic>
      </p:graphicFrame>
    </p:spTree>
    <p:extLst>
      <p:ext uri="{BB962C8B-B14F-4D97-AF65-F5344CB8AC3E}">
        <p14:creationId xmlns:p14="http://schemas.microsoft.com/office/powerpoint/2010/main" val="27538158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B07BDB-5AA5-A69B-3CB8-D03D282CC13A}"/>
              </a:ext>
            </a:extLst>
          </p:cNvPr>
          <p:cNvSpPr>
            <a:spLocks noGrp="1"/>
          </p:cNvSpPr>
          <p:nvPr>
            <p:ph type="title"/>
          </p:nvPr>
        </p:nvSpPr>
        <p:spPr>
          <a:xfrm>
            <a:off x="459778" y="372709"/>
            <a:ext cx="3932237" cy="1600200"/>
          </a:xfrm>
        </p:spPr>
        <p:txBody>
          <a:bodyPr anchor="b">
            <a:normAutofit/>
          </a:bodyPr>
          <a:lstStyle/>
          <a:p>
            <a:r>
              <a:rPr lang="en-US" dirty="0">
                <a:latin typeface="Aptos" panose="020B0004020202020204" pitchFamily="34" charset="0"/>
              </a:rPr>
              <a:t>1c. Recruitment Materials: Program Flyer</a:t>
            </a:r>
          </a:p>
        </p:txBody>
      </p:sp>
      <p:sp>
        <p:nvSpPr>
          <p:cNvPr id="3" name="Content Placeholder 2">
            <a:extLst>
              <a:ext uri="{FF2B5EF4-FFF2-40B4-BE49-F238E27FC236}">
                <a16:creationId xmlns:a16="http://schemas.microsoft.com/office/drawing/2014/main" id="{5B65EBC5-ABA6-23DE-81CE-FE88C2B5B711}"/>
              </a:ext>
            </a:extLst>
          </p:cNvPr>
          <p:cNvSpPr>
            <a:spLocks noGrp="1"/>
          </p:cNvSpPr>
          <p:nvPr>
            <p:ph type="body" sz="half" idx="2"/>
          </p:nvPr>
        </p:nvSpPr>
        <p:spPr>
          <a:xfrm>
            <a:off x="459777" y="2064063"/>
            <a:ext cx="3932237" cy="4421228"/>
          </a:xfrm>
        </p:spPr>
        <p:txBody>
          <a:bodyPr>
            <a:normAutofit/>
          </a:bodyPr>
          <a:lstStyle/>
          <a:p>
            <a:pPr marL="285750" indent="-285750">
              <a:buFont typeface="Arial" panose="020B0604020202020204" pitchFamily="34" charset="0"/>
              <a:buChar char="•"/>
            </a:pPr>
            <a:r>
              <a:rPr lang="en-US" sz="1800" dirty="0">
                <a:latin typeface="Aptos" panose="020B0004020202020204" pitchFamily="34" charset="0"/>
              </a:rPr>
              <a:t>Earlier versions of the program flyer contained a great deal of information about the project.</a:t>
            </a:r>
          </a:p>
          <a:p>
            <a:pPr marL="285750" indent="-285750">
              <a:buFont typeface="Arial" panose="020B0604020202020204" pitchFamily="34" charset="0"/>
              <a:buChar char="•"/>
            </a:pPr>
            <a:r>
              <a:rPr lang="en-US" sz="1800" dirty="0">
                <a:latin typeface="Aptos" panose="020B0004020202020204" pitchFamily="34" charset="0"/>
              </a:rPr>
              <a:t>We moved information from the program flyer into the FAQs document to avoid overloading the program flyer.</a:t>
            </a:r>
          </a:p>
          <a:p>
            <a:pPr marL="285750" indent="-285750">
              <a:buFont typeface="Arial" panose="020B0604020202020204" pitchFamily="34" charset="0"/>
              <a:buChar char="•"/>
            </a:pPr>
            <a:r>
              <a:rPr lang="en-US" sz="1800" dirty="0">
                <a:latin typeface="Aptos" panose="020B0004020202020204" pitchFamily="34" charset="0"/>
              </a:rPr>
              <a:t>By giving the program flyer more white space, key details are better able to stand out.</a:t>
            </a:r>
          </a:p>
          <a:p>
            <a:pPr marL="285750" indent="-285750">
              <a:buFont typeface="Arial" panose="020B0604020202020204" pitchFamily="34" charset="0"/>
              <a:buChar char="•"/>
            </a:pPr>
            <a:r>
              <a:rPr lang="en-US" dirty="0"/>
              <a:t>Double c</a:t>
            </a:r>
            <a:r>
              <a:rPr lang="en-US" sz="1800" dirty="0">
                <a:latin typeface="Aptos" panose="020B0004020202020204" pitchFamily="34" charset="0"/>
              </a:rPr>
              <a:t>lick on the icon for full size document.</a:t>
            </a:r>
          </a:p>
          <a:p>
            <a:pPr marL="285750" indent="-285750">
              <a:buFont typeface="Arial" panose="020B0604020202020204" pitchFamily="34" charset="0"/>
              <a:buChar char="•"/>
            </a:pPr>
            <a:endParaRPr lang="en-US" sz="1800" dirty="0">
              <a:latin typeface="Aptos" panose="020B0004020202020204" pitchFamily="34" charset="0"/>
            </a:endParaRPr>
          </a:p>
        </p:txBody>
      </p:sp>
      <p:pic>
        <p:nvPicPr>
          <p:cNvPr id="8" name="Picture 7" descr="A white and blue page with text and a building&#10;&#10;Description automatically generated">
            <a:extLst>
              <a:ext uri="{FF2B5EF4-FFF2-40B4-BE49-F238E27FC236}">
                <a16:creationId xmlns:a16="http://schemas.microsoft.com/office/drawing/2014/main" id="{06F3967D-227D-9C28-833F-1F2FFD2DCCA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53414" y="347630"/>
            <a:ext cx="4832978" cy="6254442"/>
          </a:xfrm>
          <a:prstGeom prst="rect">
            <a:avLst/>
          </a:prstGeom>
          <a:ln>
            <a:solidFill>
              <a:schemeClr val="bg1">
                <a:lumMod val="50000"/>
              </a:schemeClr>
            </a:solidFill>
          </a:ln>
        </p:spPr>
      </p:pic>
      <p:graphicFrame>
        <p:nvGraphicFramePr>
          <p:cNvPr id="4" name="Object 3">
            <a:extLst>
              <a:ext uri="{FF2B5EF4-FFF2-40B4-BE49-F238E27FC236}">
                <a16:creationId xmlns:a16="http://schemas.microsoft.com/office/drawing/2014/main" id="{7C6EE5B2-1854-CC64-DA57-D856C567F13A}"/>
              </a:ext>
            </a:extLst>
          </p:cNvPr>
          <p:cNvGraphicFramePr>
            <a:graphicFrameLocks noChangeAspect="1"/>
          </p:cNvGraphicFramePr>
          <p:nvPr>
            <p:extLst>
              <p:ext uri="{D42A27DB-BD31-4B8C-83A1-F6EECF244321}">
                <p14:modId xmlns:p14="http://schemas.microsoft.com/office/powerpoint/2010/main" val="210660375"/>
              </p:ext>
            </p:extLst>
          </p:nvPr>
        </p:nvGraphicFramePr>
        <p:xfrm>
          <a:off x="4515514" y="5693128"/>
          <a:ext cx="914400" cy="792163"/>
        </p:xfrm>
        <a:graphic>
          <a:graphicData uri="http://schemas.openxmlformats.org/presentationml/2006/ole">
            <mc:AlternateContent xmlns:mc="http://schemas.openxmlformats.org/markup-compatibility/2006">
              <mc:Choice xmlns:v="urn:schemas-microsoft-com:vml" Requires="v">
                <p:oleObj name="Acrobat Document" showAsIcon="1" r:id="rId3" imgW="914257" imgH="792589" progId="Acrobat.Document.DC">
                  <p:embed/>
                </p:oleObj>
              </mc:Choice>
              <mc:Fallback>
                <p:oleObj name="Acrobat Document" showAsIcon="1" r:id="rId3" imgW="914257" imgH="792589" progId="Acrobat.Document.DC">
                  <p:embed/>
                  <p:pic>
                    <p:nvPicPr>
                      <p:cNvPr id="0" name=""/>
                      <p:cNvPicPr/>
                      <p:nvPr/>
                    </p:nvPicPr>
                    <p:blipFill>
                      <a:blip r:embed="rId4"/>
                      <a:stretch>
                        <a:fillRect/>
                      </a:stretch>
                    </p:blipFill>
                    <p:spPr>
                      <a:xfrm>
                        <a:off x="4515514" y="5693128"/>
                        <a:ext cx="914400" cy="792163"/>
                      </a:xfrm>
                      <a:prstGeom prst="rect">
                        <a:avLst/>
                      </a:prstGeom>
                    </p:spPr>
                  </p:pic>
                </p:oleObj>
              </mc:Fallback>
            </mc:AlternateContent>
          </a:graphicData>
        </a:graphic>
      </p:graphicFrame>
    </p:spTree>
    <p:extLst>
      <p:ext uri="{BB962C8B-B14F-4D97-AF65-F5344CB8AC3E}">
        <p14:creationId xmlns:p14="http://schemas.microsoft.com/office/powerpoint/2010/main" val="31590795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B07BDB-5AA5-A69B-3CB8-D03D282CC13A}"/>
              </a:ext>
            </a:extLst>
          </p:cNvPr>
          <p:cNvSpPr>
            <a:spLocks noGrp="1"/>
          </p:cNvSpPr>
          <p:nvPr>
            <p:ph type="title"/>
          </p:nvPr>
        </p:nvSpPr>
        <p:spPr>
          <a:xfrm>
            <a:off x="310693" y="372709"/>
            <a:ext cx="3932237" cy="1600200"/>
          </a:xfrm>
        </p:spPr>
        <p:txBody>
          <a:bodyPr anchor="b">
            <a:normAutofit/>
          </a:bodyPr>
          <a:lstStyle/>
          <a:p>
            <a:r>
              <a:rPr lang="en-US" dirty="0">
                <a:latin typeface="Aptos" panose="020B0004020202020204" pitchFamily="34" charset="0"/>
              </a:rPr>
              <a:t>1d. Recruitment Materials: FAQs</a:t>
            </a:r>
          </a:p>
        </p:txBody>
      </p:sp>
      <p:sp>
        <p:nvSpPr>
          <p:cNvPr id="12" name="Text Placeholder 3">
            <a:extLst>
              <a:ext uri="{FF2B5EF4-FFF2-40B4-BE49-F238E27FC236}">
                <a16:creationId xmlns:a16="http://schemas.microsoft.com/office/drawing/2014/main" id="{5576F05D-F4FE-668F-8797-E2C3143E4253}"/>
              </a:ext>
            </a:extLst>
          </p:cNvPr>
          <p:cNvSpPr>
            <a:spLocks noGrp="1"/>
          </p:cNvSpPr>
          <p:nvPr>
            <p:ph type="body" sz="half" idx="2"/>
          </p:nvPr>
        </p:nvSpPr>
        <p:spPr>
          <a:xfrm>
            <a:off x="310692" y="2064063"/>
            <a:ext cx="3932237" cy="4421228"/>
          </a:xfrm>
        </p:spPr>
        <p:txBody>
          <a:bodyPr>
            <a:normAutofit/>
          </a:bodyPr>
          <a:lstStyle/>
          <a:p>
            <a:pPr marL="285750" indent="-285750">
              <a:buFont typeface="Arial" panose="020B0604020202020204" pitchFamily="34" charset="0"/>
              <a:buChar char="•"/>
            </a:pPr>
            <a:r>
              <a:rPr lang="en-US" sz="1800" dirty="0">
                <a:latin typeface="Aptos" panose="020B0004020202020204" pitchFamily="34" charset="0"/>
              </a:rPr>
              <a:t>The question-and-answer format of the FAQs document was an additional way for schools to gauge the fit of the project with their needs.</a:t>
            </a:r>
          </a:p>
          <a:p>
            <a:pPr marL="285750" indent="-285750">
              <a:buFont typeface="Arial" panose="020B0604020202020204" pitchFamily="34" charset="0"/>
              <a:buChar char="•"/>
            </a:pPr>
            <a:r>
              <a:rPr lang="en-US" dirty="0"/>
              <a:t>Double c</a:t>
            </a:r>
            <a:r>
              <a:rPr lang="en-US" sz="1800" dirty="0">
                <a:latin typeface="Aptos" panose="020B0004020202020204" pitchFamily="34" charset="0"/>
              </a:rPr>
              <a:t>lick on the icon for full size document.</a:t>
            </a:r>
          </a:p>
        </p:txBody>
      </p:sp>
      <p:pic>
        <p:nvPicPr>
          <p:cNvPr id="4" name="Picture 3" descr="A close-up of a document&#10;&#10;Description automatically generated">
            <a:extLst>
              <a:ext uri="{FF2B5EF4-FFF2-40B4-BE49-F238E27FC236}">
                <a16:creationId xmlns:a16="http://schemas.microsoft.com/office/drawing/2014/main" id="{5419EA87-422A-79BC-CDA7-80092C32EC8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05729" y="372709"/>
            <a:ext cx="4886685" cy="6323945"/>
          </a:xfrm>
          <a:prstGeom prst="rect">
            <a:avLst/>
          </a:prstGeom>
          <a:solidFill>
            <a:schemeClr val="accent2"/>
          </a:solidFill>
          <a:ln>
            <a:solidFill>
              <a:schemeClr val="bg1">
                <a:lumMod val="50000"/>
              </a:schemeClr>
            </a:solidFill>
          </a:ln>
        </p:spPr>
      </p:pic>
      <p:graphicFrame>
        <p:nvGraphicFramePr>
          <p:cNvPr id="3" name="Object 2">
            <a:extLst>
              <a:ext uri="{FF2B5EF4-FFF2-40B4-BE49-F238E27FC236}">
                <a16:creationId xmlns:a16="http://schemas.microsoft.com/office/drawing/2014/main" id="{CB31A0FA-A45E-500F-D3CE-E6074E1D1E2E}"/>
              </a:ext>
            </a:extLst>
          </p:cNvPr>
          <p:cNvGraphicFramePr>
            <a:graphicFrameLocks noChangeAspect="1"/>
          </p:cNvGraphicFramePr>
          <p:nvPr>
            <p:extLst>
              <p:ext uri="{D42A27DB-BD31-4B8C-83A1-F6EECF244321}">
                <p14:modId xmlns:p14="http://schemas.microsoft.com/office/powerpoint/2010/main" val="1149046750"/>
              </p:ext>
            </p:extLst>
          </p:nvPr>
        </p:nvGraphicFramePr>
        <p:xfrm>
          <a:off x="4242929" y="5693128"/>
          <a:ext cx="914400" cy="792163"/>
        </p:xfrm>
        <a:graphic>
          <a:graphicData uri="http://schemas.openxmlformats.org/presentationml/2006/ole">
            <mc:AlternateContent xmlns:mc="http://schemas.openxmlformats.org/markup-compatibility/2006">
              <mc:Choice xmlns:v="urn:schemas-microsoft-com:vml" Requires="v">
                <p:oleObj name="Acrobat Document" showAsIcon="1" r:id="rId3" imgW="914257" imgH="792589" progId="Acrobat.Document.DC">
                  <p:embed/>
                </p:oleObj>
              </mc:Choice>
              <mc:Fallback>
                <p:oleObj name="Acrobat Document" showAsIcon="1" r:id="rId3" imgW="914257" imgH="792589" progId="Acrobat.Document.DC">
                  <p:embed/>
                  <p:pic>
                    <p:nvPicPr>
                      <p:cNvPr id="0" name=""/>
                      <p:cNvPicPr/>
                      <p:nvPr/>
                    </p:nvPicPr>
                    <p:blipFill>
                      <a:blip r:embed="rId4"/>
                      <a:stretch>
                        <a:fillRect/>
                      </a:stretch>
                    </p:blipFill>
                    <p:spPr>
                      <a:xfrm>
                        <a:off x="4242929" y="5693128"/>
                        <a:ext cx="914400" cy="792163"/>
                      </a:xfrm>
                      <a:prstGeom prst="rect">
                        <a:avLst/>
                      </a:prstGeom>
                    </p:spPr>
                  </p:pic>
                </p:oleObj>
              </mc:Fallback>
            </mc:AlternateContent>
          </a:graphicData>
        </a:graphic>
      </p:graphicFrame>
    </p:spTree>
    <p:extLst>
      <p:ext uri="{BB962C8B-B14F-4D97-AF65-F5344CB8AC3E}">
        <p14:creationId xmlns:p14="http://schemas.microsoft.com/office/powerpoint/2010/main" val="40296048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B07BDB-5AA5-A69B-3CB8-D03D282CC13A}"/>
              </a:ext>
            </a:extLst>
          </p:cNvPr>
          <p:cNvSpPr>
            <a:spLocks noGrp="1"/>
          </p:cNvSpPr>
          <p:nvPr>
            <p:ph type="title"/>
          </p:nvPr>
        </p:nvSpPr>
        <p:spPr>
          <a:xfrm>
            <a:off x="459778" y="372709"/>
            <a:ext cx="3932237" cy="1600200"/>
          </a:xfrm>
        </p:spPr>
        <p:txBody>
          <a:bodyPr anchor="b">
            <a:normAutofit/>
          </a:bodyPr>
          <a:lstStyle/>
          <a:p>
            <a:r>
              <a:rPr lang="en-US" dirty="0">
                <a:latin typeface="Aptos" panose="020B0004020202020204" pitchFamily="34" charset="0"/>
              </a:rPr>
              <a:t>1e. Recruitment Materials: CESP Brief</a:t>
            </a:r>
          </a:p>
        </p:txBody>
      </p:sp>
      <p:sp>
        <p:nvSpPr>
          <p:cNvPr id="3" name="Content Placeholder 2">
            <a:extLst>
              <a:ext uri="{FF2B5EF4-FFF2-40B4-BE49-F238E27FC236}">
                <a16:creationId xmlns:a16="http://schemas.microsoft.com/office/drawing/2014/main" id="{5B65EBC5-ABA6-23DE-81CE-FE88C2B5B711}"/>
              </a:ext>
            </a:extLst>
          </p:cNvPr>
          <p:cNvSpPr>
            <a:spLocks noGrp="1"/>
          </p:cNvSpPr>
          <p:nvPr>
            <p:ph type="body" sz="half" idx="2"/>
          </p:nvPr>
        </p:nvSpPr>
        <p:spPr>
          <a:xfrm>
            <a:off x="459777" y="2064063"/>
            <a:ext cx="3932237" cy="4421228"/>
          </a:xfrm>
        </p:spPr>
        <p:txBody>
          <a:bodyPr>
            <a:normAutofit/>
          </a:bodyPr>
          <a:lstStyle/>
          <a:p>
            <a:pPr marL="285750" indent="-285750">
              <a:buFont typeface="Arial" panose="020B0604020202020204" pitchFamily="34" charset="0"/>
              <a:buChar char="•"/>
            </a:pPr>
            <a:r>
              <a:rPr lang="en-US" sz="1800" dirty="0">
                <a:latin typeface="Aptos" panose="020B0004020202020204" pitchFamily="34" charset="0"/>
              </a:rPr>
              <a:t>We added this brief about the Center for Effective School Practices (CESP) to emphasize the legitimacy of the project.</a:t>
            </a:r>
          </a:p>
          <a:p>
            <a:pPr marL="285750" indent="-285750">
              <a:buFont typeface="Arial" panose="020B0604020202020204" pitchFamily="34" charset="0"/>
              <a:buChar char="•"/>
            </a:pPr>
            <a:r>
              <a:rPr lang="en-US" sz="1800" dirty="0">
                <a:latin typeface="Aptos" panose="020B0004020202020204" pitchFamily="34" charset="0"/>
              </a:rPr>
              <a:t>The </a:t>
            </a:r>
            <a:r>
              <a:rPr lang="en-US" dirty="0"/>
              <a:t>b</a:t>
            </a:r>
            <a:r>
              <a:rPr lang="en-US" sz="1800" dirty="0">
                <a:latin typeface="Aptos" panose="020B0004020202020204" pitchFamily="34" charset="0"/>
              </a:rPr>
              <a:t>rief tells reader who we are</a:t>
            </a:r>
            <a:r>
              <a:rPr lang="en-US" dirty="0"/>
              <a:t> and provides information about </a:t>
            </a:r>
            <a:r>
              <a:rPr lang="en-US" sz="1800" dirty="0">
                <a:latin typeface="Aptos" panose="020B0004020202020204" pitchFamily="34" charset="0"/>
              </a:rPr>
              <a:t>our past work in similar areas</a:t>
            </a:r>
            <a:r>
              <a:rPr lang="en-US" dirty="0"/>
              <a:t>.</a:t>
            </a:r>
          </a:p>
          <a:p>
            <a:pPr marL="285750" indent="-285750">
              <a:buFont typeface="Arial" panose="020B0604020202020204" pitchFamily="34" charset="0"/>
              <a:buChar char="•"/>
            </a:pPr>
            <a:r>
              <a:rPr lang="en-US" sz="1800" dirty="0">
                <a:latin typeface="Aptos" panose="020B0004020202020204" pitchFamily="34" charset="0"/>
              </a:rPr>
              <a:t>The brief is also a way of showing schools that we are not vendors who are trying to sell them something. </a:t>
            </a:r>
          </a:p>
          <a:p>
            <a:pPr marL="285750" indent="-285750">
              <a:buFont typeface="Arial" panose="020B0604020202020204" pitchFamily="34" charset="0"/>
              <a:buChar char="•"/>
            </a:pPr>
            <a:r>
              <a:rPr lang="en-US" dirty="0"/>
              <a:t>Double c</a:t>
            </a:r>
            <a:r>
              <a:rPr lang="en-US" sz="1800" dirty="0">
                <a:latin typeface="Aptos" panose="020B0004020202020204" pitchFamily="34" charset="0"/>
              </a:rPr>
              <a:t>lick on the icon for full size document.</a:t>
            </a:r>
          </a:p>
        </p:txBody>
      </p:sp>
      <p:pic>
        <p:nvPicPr>
          <p:cNvPr id="5" name="Picture 4" descr="A newspaper with text and pictures of a person&#10;&#10;Description automatically generated">
            <a:extLst>
              <a:ext uri="{FF2B5EF4-FFF2-40B4-BE49-F238E27FC236}">
                <a16:creationId xmlns:a16="http://schemas.microsoft.com/office/drawing/2014/main" id="{8C4F22FA-79A7-3D21-185C-D79FE8F81CD2}"/>
              </a:ext>
            </a:extLst>
          </p:cNvPr>
          <p:cNvPicPr>
            <a:picLocks noChangeAspect="1"/>
          </p:cNvPicPr>
          <p:nvPr/>
        </p:nvPicPr>
        <p:blipFill rotWithShape="1">
          <a:blip r:embed="rId2">
            <a:extLst>
              <a:ext uri="{28A0092B-C50C-407E-A947-70E740481C1C}">
                <a14:useLocalDpi xmlns:a14="http://schemas.microsoft.com/office/drawing/2010/main" val="0"/>
              </a:ext>
            </a:extLst>
          </a:blip>
          <a:srcRect b="5434"/>
          <a:stretch/>
        </p:blipFill>
        <p:spPr>
          <a:xfrm>
            <a:off x="5314874" y="188841"/>
            <a:ext cx="5299364" cy="6485291"/>
          </a:xfrm>
          <a:prstGeom prst="rect">
            <a:avLst/>
          </a:prstGeom>
          <a:ln>
            <a:solidFill>
              <a:schemeClr val="bg1">
                <a:lumMod val="50000"/>
              </a:schemeClr>
            </a:solidFill>
          </a:ln>
        </p:spPr>
      </p:pic>
      <p:graphicFrame>
        <p:nvGraphicFramePr>
          <p:cNvPr id="4" name="Object 3">
            <a:extLst>
              <a:ext uri="{FF2B5EF4-FFF2-40B4-BE49-F238E27FC236}">
                <a16:creationId xmlns:a16="http://schemas.microsoft.com/office/drawing/2014/main" id="{E71716A3-C61B-3259-4ECC-C1A363C304F4}"/>
              </a:ext>
            </a:extLst>
          </p:cNvPr>
          <p:cNvGraphicFramePr>
            <a:graphicFrameLocks noChangeAspect="1"/>
          </p:cNvGraphicFramePr>
          <p:nvPr>
            <p:extLst>
              <p:ext uri="{D42A27DB-BD31-4B8C-83A1-F6EECF244321}">
                <p14:modId xmlns:p14="http://schemas.microsoft.com/office/powerpoint/2010/main" val="3887506703"/>
              </p:ext>
            </p:extLst>
          </p:nvPr>
        </p:nvGraphicFramePr>
        <p:xfrm>
          <a:off x="4226210" y="5881969"/>
          <a:ext cx="914400" cy="792163"/>
        </p:xfrm>
        <a:graphic>
          <a:graphicData uri="http://schemas.openxmlformats.org/presentationml/2006/ole">
            <mc:AlternateContent xmlns:mc="http://schemas.openxmlformats.org/markup-compatibility/2006">
              <mc:Choice xmlns:v="urn:schemas-microsoft-com:vml" Requires="v">
                <p:oleObj name="Acrobat Document" showAsIcon="1" r:id="rId3" imgW="914257" imgH="792589" progId="Acrobat.Document.DC">
                  <p:embed/>
                </p:oleObj>
              </mc:Choice>
              <mc:Fallback>
                <p:oleObj name="Acrobat Document" showAsIcon="1" r:id="rId3" imgW="914257" imgH="792589" progId="Acrobat.Document.DC">
                  <p:embed/>
                  <p:pic>
                    <p:nvPicPr>
                      <p:cNvPr id="0" name=""/>
                      <p:cNvPicPr/>
                      <p:nvPr/>
                    </p:nvPicPr>
                    <p:blipFill>
                      <a:blip r:embed="rId4"/>
                      <a:stretch>
                        <a:fillRect/>
                      </a:stretch>
                    </p:blipFill>
                    <p:spPr>
                      <a:xfrm>
                        <a:off x="4226210" y="5881969"/>
                        <a:ext cx="914400" cy="792163"/>
                      </a:xfrm>
                      <a:prstGeom prst="rect">
                        <a:avLst/>
                      </a:prstGeom>
                    </p:spPr>
                  </p:pic>
                </p:oleObj>
              </mc:Fallback>
            </mc:AlternateContent>
          </a:graphicData>
        </a:graphic>
      </p:graphicFrame>
    </p:spTree>
    <p:extLst>
      <p:ext uri="{BB962C8B-B14F-4D97-AF65-F5344CB8AC3E}">
        <p14:creationId xmlns:p14="http://schemas.microsoft.com/office/powerpoint/2010/main" val="1139560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ABEEFB-9F36-B099-FAD9-84F914764B6F}"/>
              </a:ext>
            </a:extLst>
          </p:cNvPr>
          <p:cNvSpPr>
            <a:spLocks noGrp="1"/>
          </p:cNvSpPr>
          <p:nvPr>
            <p:ph type="title"/>
          </p:nvPr>
        </p:nvSpPr>
        <p:spPr/>
        <p:txBody>
          <a:bodyPr/>
          <a:lstStyle/>
          <a:p>
            <a:r>
              <a:rPr lang="en-US" dirty="0">
                <a:latin typeface="Aptos" panose="020B0004020202020204" pitchFamily="34" charset="0"/>
              </a:rPr>
              <a:t>Recruitment Process</a:t>
            </a:r>
          </a:p>
        </p:txBody>
      </p:sp>
    </p:spTree>
    <p:extLst>
      <p:ext uri="{BB962C8B-B14F-4D97-AF65-F5344CB8AC3E}">
        <p14:creationId xmlns:p14="http://schemas.microsoft.com/office/powerpoint/2010/main" val="34509973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55B9E6-4078-A7FD-6647-D9DAFA949B20}"/>
              </a:ext>
            </a:extLst>
          </p:cNvPr>
          <p:cNvSpPr>
            <a:spLocks noGrp="1"/>
          </p:cNvSpPr>
          <p:nvPr>
            <p:ph type="title"/>
          </p:nvPr>
        </p:nvSpPr>
        <p:spPr/>
        <p:txBody>
          <a:bodyPr anchor="ctr" anchorCtr="0">
            <a:normAutofit/>
          </a:bodyPr>
          <a:lstStyle/>
          <a:p>
            <a:r>
              <a:rPr lang="en-US" dirty="0">
                <a:latin typeface="Aptos" panose="020B0004020202020204" pitchFamily="34" charset="0"/>
              </a:rPr>
              <a:t>2a. Recruitment Process: Recruitment criteria</a:t>
            </a:r>
          </a:p>
        </p:txBody>
      </p:sp>
      <p:sp>
        <p:nvSpPr>
          <p:cNvPr id="8" name="Content Placeholder 7">
            <a:extLst>
              <a:ext uri="{FF2B5EF4-FFF2-40B4-BE49-F238E27FC236}">
                <a16:creationId xmlns:a16="http://schemas.microsoft.com/office/drawing/2014/main" id="{18616D0C-0ED6-C646-E714-7BE4C0C5D733}"/>
              </a:ext>
            </a:extLst>
          </p:cNvPr>
          <p:cNvSpPr>
            <a:spLocks noGrp="1"/>
          </p:cNvSpPr>
          <p:nvPr>
            <p:ph sz="half" idx="1"/>
          </p:nvPr>
        </p:nvSpPr>
        <p:spPr/>
        <p:txBody>
          <a:bodyPr/>
          <a:lstStyle/>
          <a:p>
            <a:pPr marL="342900" marR="0" lvl="0" indent="-342900">
              <a:lnSpc>
                <a:spcPct val="105000"/>
              </a:lnSpc>
              <a:spcBef>
                <a:spcPts val="0"/>
              </a:spcBef>
              <a:spcAft>
                <a:spcPts val="600"/>
              </a:spcAft>
              <a:buFont typeface="Symbol" panose="05050102010706020507" pitchFamily="18" charset="2"/>
              <a:buChar char=""/>
            </a:pPr>
            <a:r>
              <a:rPr lang="en-US" sz="1800" dirty="0">
                <a:effectLst/>
                <a:latin typeface="Aptos" panose="020B0004020202020204" pitchFamily="34" charset="0"/>
                <a:ea typeface="Calibri" panose="020F0502020204030204" pitchFamily="34" charset="0"/>
              </a:rPr>
              <a:t>Middle school in New Jersey enrolling at least 600 students in grades 6-8</a:t>
            </a:r>
          </a:p>
          <a:p>
            <a:pPr marL="342900" marR="0" lvl="0" indent="-342900">
              <a:lnSpc>
                <a:spcPct val="105000"/>
              </a:lnSpc>
              <a:spcBef>
                <a:spcPts val="0"/>
              </a:spcBef>
              <a:spcAft>
                <a:spcPts val="600"/>
              </a:spcAft>
              <a:buFont typeface="Symbol" panose="05050102010706020507" pitchFamily="18" charset="2"/>
              <a:buChar char=""/>
            </a:pPr>
            <a:r>
              <a:rPr lang="en-US" sz="1800" dirty="0">
                <a:effectLst/>
                <a:latin typeface="Aptos" panose="020B0004020202020204" pitchFamily="34" charset="0"/>
                <a:ea typeface="Calibri" panose="020F0502020204030204" pitchFamily="34" charset="0"/>
              </a:rPr>
              <a:t>40% or more of the student population eligible for free or reduced-price lunch, and/or 40% or more of the student population are members of underrepresented minorities (Black and Latinx).</a:t>
            </a:r>
          </a:p>
        </p:txBody>
      </p:sp>
      <p:sp>
        <p:nvSpPr>
          <p:cNvPr id="9" name="Content Placeholder 8">
            <a:extLst>
              <a:ext uri="{FF2B5EF4-FFF2-40B4-BE49-F238E27FC236}">
                <a16:creationId xmlns:a16="http://schemas.microsoft.com/office/drawing/2014/main" id="{919BAA56-2D5A-A184-9BEC-63DFDA993DA0}"/>
              </a:ext>
            </a:extLst>
          </p:cNvPr>
          <p:cNvSpPr>
            <a:spLocks noGrp="1"/>
          </p:cNvSpPr>
          <p:nvPr>
            <p:ph sz="half" idx="2"/>
          </p:nvPr>
        </p:nvSpPr>
        <p:spPr/>
        <p:txBody>
          <a:bodyPr>
            <a:normAutofit/>
          </a:bodyPr>
          <a:lstStyle/>
          <a:p>
            <a:pPr marL="342900" marR="0" lvl="0" indent="-342900">
              <a:lnSpc>
                <a:spcPct val="105000"/>
              </a:lnSpc>
              <a:spcBef>
                <a:spcPts val="0"/>
              </a:spcBef>
              <a:spcAft>
                <a:spcPts val="600"/>
              </a:spcAft>
              <a:buFont typeface="Symbol" panose="05050102010706020507" pitchFamily="18" charset="2"/>
              <a:buChar char=""/>
            </a:pPr>
            <a:r>
              <a:rPr lang="en-US" sz="1800" dirty="0">
                <a:effectLst/>
                <a:latin typeface="Aptos" panose="020B0004020202020204" pitchFamily="34" charset="0"/>
                <a:ea typeface="Calibri" panose="020F0502020204030204" pitchFamily="34" charset="0"/>
              </a:rPr>
              <a:t>Agreement by a diverse set of instructional stakeholders at the school and district to participate in Rutgers-led technical assistance activities.</a:t>
            </a:r>
          </a:p>
          <a:p>
            <a:pPr marL="342900" marR="0" lvl="0" indent="-342900">
              <a:lnSpc>
                <a:spcPct val="105000"/>
              </a:lnSpc>
              <a:spcBef>
                <a:spcPts val="0"/>
              </a:spcBef>
              <a:spcAft>
                <a:spcPts val="600"/>
              </a:spcAft>
              <a:buFont typeface="Symbol" panose="05050102010706020507" pitchFamily="18" charset="2"/>
              <a:buChar char=""/>
            </a:pPr>
            <a:r>
              <a:rPr lang="en-US" sz="1800" dirty="0">
                <a:latin typeface="Aptos" panose="020B0004020202020204" pitchFamily="34" charset="0"/>
                <a:ea typeface="Calibri" panose="020F0502020204030204" pitchFamily="34" charset="0"/>
              </a:rPr>
              <a:t>Agreement to participate in project evaluation activities:</a:t>
            </a:r>
          </a:p>
          <a:p>
            <a:pPr lvl="1">
              <a:lnSpc>
                <a:spcPct val="105000"/>
              </a:lnSpc>
              <a:spcBef>
                <a:spcPts val="0"/>
              </a:spcBef>
              <a:spcAft>
                <a:spcPts val="600"/>
              </a:spcAft>
              <a:buFont typeface="Courier New" panose="02070309020205020404" pitchFamily="49" charset="0"/>
              <a:buChar char="o"/>
            </a:pPr>
            <a:r>
              <a:rPr lang="en-US" sz="1800" dirty="0">
                <a:effectLst/>
                <a:latin typeface="Aptos" panose="020B0004020202020204" pitchFamily="34" charset="0"/>
                <a:ea typeface="Calibri" panose="020F0502020204030204" pitchFamily="34" charset="0"/>
              </a:rPr>
              <a:t>Teacher and administrator online surveys and interviews</a:t>
            </a:r>
          </a:p>
          <a:p>
            <a:pPr lvl="1">
              <a:lnSpc>
                <a:spcPct val="105000"/>
              </a:lnSpc>
              <a:spcBef>
                <a:spcPts val="0"/>
              </a:spcBef>
              <a:spcAft>
                <a:spcPts val="600"/>
              </a:spcAft>
              <a:buFont typeface="Courier New" panose="02070309020205020404" pitchFamily="49" charset="0"/>
              <a:buChar char="o"/>
            </a:pPr>
            <a:r>
              <a:rPr lang="en-US" sz="1800" dirty="0">
                <a:latin typeface="Aptos" panose="020B0004020202020204" pitchFamily="34" charset="0"/>
                <a:ea typeface="Calibri" panose="020F0502020204030204" pitchFamily="34" charset="0"/>
              </a:rPr>
              <a:t>Provision of multiple years of administrative data (student-level course enrollments, demographics, and course grades)</a:t>
            </a:r>
          </a:p>
          <a:p>
            <a:pPr lvl="1">
              <a:lnSpc>
                <a:spcPct val="105000"/>
              </a:lnSpc>
              <a:spcBef>
                <a:spcPts val="0"/>
              </a:spcBef>
              <a:spcAft>
                <a:spcPts val="600"/>
              </a:spcAft>
              <a:buFont typeface="Courier New" panose="02070309020205020404" pitchFamily="49" charset="0"/>
              <a:buChar char="o"/>
            </a:pPr>
            <a:r>
              <a:rPr lang="en-US" sz="1800" dirty="0">
                <a:latin typeface="Aptos" panose="020B0004020202020204" pitchFamily="34" charset="0"/>
                <a:ea typeface="Calibri" panose="020F0502020204030204" pitchFamily="34" charset="0"/>
              </a:rPr>
              <a:t>Provision of detailed course descriptions and syllabi</a:t>
            </a:r>
            <a:endParaRPr lang="en-US" sz="1800" dirty="0">
              <a:effectLst/>
              <a:latin typeface="Aptos" panose="020B0004020202020204" pitchFamily="34" charset="0"/>
              <a:ea typeface="Calibri" panose="020F0502020204030204" pitchFamily="34" charset="0"/>
            </a:endParaRPr>
          </a:p>
          <a:p>
            <a:pPr marL="800100" lvl="1" indent="-342900">
              <a:lnSpc>
                <a:spcPct val="105000"/>
              </a:lnSpc>
              <a:spcBef>
                <a:spcPts val="0"/>
              </a:spcBef>
              <a:spcAft>
                <a:spcPts val="600"/>
              </a:spcAft>
              <a:buFont typeface="Symbol" panose="05050102010706020507" pitchFamily="18" charset="2"/>
              <a:buChar char=""/>
            </a:pPr>
            <a:endParaRPr lang="en-US" sz="1800" dirty="0">
              <a:effectLst/>
              <a:latin typeface="Aptos" panose="020B0004020202020204" pitchFamily="34" charset="0"/>
              <a:ea typeface="Calibri" panose="020F0502020204030204" pitchFamily="34" charset="0"/>
            </a:endParaRPr>
          </a:p>
        </p:txBody>
      </p:sp>
    </p:spTree>
    <p:extLst>
      <p:ext uri="{BB962C8B-B14F-4D97-AF65-F5344CB8AC3E}">
        <p14:creationId xmlns:p14="http://schemas.microsoft.com/office/powerpoint/2010/main" val="41966586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55B9E6-4078-A7FD-6647-D9DAFA949B20}"/>
              </a:ext>
            </a:extLst>
          </p:cNvPr>
          <p:cNvSpPr>
            <a:spLocks noGrp="1"/>
          </p:cNvSpPr>
          <p:nvPr>
            <p:ph type="title"/>
          </p:nvPr>
        </p:nvSpPr>
        <p:spPr>
          <a:xfrm>
            <a:off x="339436" y="529101"/>
            <a:ext cx="10515600" cy="1169069"/>
          </a:xfrm>
        </p:spPr>
        <p:txBody>
          <a:bodyPr>
            <a:normAutofit/>
          </a:bodyPr>
          <a:lstStyle/>
          <a:p>
            <a:r>
              <a:rPr lang="en-US" sz="3600" dirty="0">
                <a:latin typeface="Aptos" panose="020B0004020202020204" pitchFamily="34" charset="0"/>
              </a:rPr>
              <a:t>2b. Recruitment Process: Target key decisionmakers and send out emails and packets</a:t>
            </a:r>
          </a:p>
        </p:txBody>
      </p:sp>
      <p:sp>
        <p:nvSpPr>
          <p:cNvPr id="3" name="Content Placeholder 2">
            <a:extLst>
              <a:ext uri="{FF2B5EF4-FFF2-40B4-BE49-F238E27FC236}">
                <a16:creationId xmlns:a16="http://schemas.microsoft.com/office/drawing/2014/main" id="{C633F593-7176-9B12-4BAA-BAFEC4086F8F}"/>
              </a:ext>
            </a:extLst>
          </p:cNvPr>
          <p:cNvSpPr>
            <a:spLocks noGrp="1"/>
          </p:cNvSpPr>
          <p:nvPr>
            <p:ph sz="half" idx="1"/>
          </p:nvPr>
        </p:nvSpPr>
        <p:spPr>
          <a:xfrm>
            <a:off x="339436" y="1985818"/>
            <a:ext cx="5181600" cy="4492172"/>
          </a:xfrm>
        </p:spPr>
        <p:txBody>
          <a:bodyPr>
            <a:normAutofit/>
          </a:bodyPr>
          <a:lstStyle/>
          <a:p>
            <a:pPr>
              <a:lnSpc>
                <a:spcPct val="100000"/>
              </a:lnSpc>
              <a:spcAft>
                <a:spcPts val="600"/>
              </a:spcAft>
            </a:pPr>
            <a:r>
              <a:rPr lang="en-US" sz="1800" dirty="0">
                <a:latin typeface="Aptos" panose="020B0004020202020204" pitchFamily="34" charset="0"/>
              </a:rPr>
              <a:t>We cast a wide net within each district to promote awareness of the project across multiple stakeholders:</a:t>
            </a:r>
          </a:p>
          <a:p>
            <a:pPr lvl="1">
              <a:lnSpc>
                <a:spcPct val="100000"/>
              </a:lnSpc>
              <a:spcAft>
                <a:spcPts val="600"/>
              </a:spcAft>
              <a:buFont typeface="Courier New" panose="02070309020205020404" pitchFamily="49" charset="0"/>
              <a:buChar char="o"/>
            </a:pPr>
            <a:r>
              <a:rPr lang="en-US" sz="1800" dirty="0">
                <a:latin typeface="Aptos" panose="020B0004020202020204" pitchFamily="34" charset="0"/>
              </a:rPr>
              <a:t>District Superintendents</a:t>
            </a:r>
          </a:p>
          <a:p>
            <a:pPr lvl="1">
              <a:lnSpc>
                <a:spcPct val="100000"/>
              </a:lnSpc>
              <a:spcAft>
                <a:spcPts val="600"/>
              </a:spcAft>
              <a:buFont typeface="Courier New" panose="02070309020205020404" pitchFamily="49" charset="0"/>
              <a:buChar char="o"/>
            </a:pPr>
            <a:r>
              <a:rPr lang="en-US" sz="1800" dirty="0">
                <a:latin typeface="Aptos" panose="020B0004020202020204" pitchFamily="34" charset="0"/>
              </a:rPr>
              <a:t>Middle School Principals</a:t>
            </a:r>
          </a:p>
          <a:p>
            <a:pPr lvl="1">
              <a:lnSpc>
                <a:spcPct val="100000"/>
              </a:lnSpc>
              <a:spcAft>
                <a:spcPts val="600"/>
              </a:spcAft>
              <a:buFont typeface="Courier New" panose="02070309020205020404" pitchFamily="49" charset="0"/>
              <a:buChar char="o"/>
            </a:pPr>
            <a:r>
              <a:rPr lang="en-US" sz="1800" dirty="0">
                <a:latin typeface="Aptos" panose="020B0004020202020204" pitchFamily="34" charset="0"/>
              </a:rPr>
              <a:t>Supervisors of Curriculum and Instruction</a:t>
            </a:r>
          </a:p>
          <a:p>
            <a:pPr lvl="1">
              <a:lnSpc>
                <a:spcPct val="100000"/>
              </a:lnSpc>
              <a:spcAft>
                <a:spcPts val="600"/>
              </a:spcAft>
              <a:buFont typeface="Courier New" panose="02070309020205020404" pitchFamily="49" charset="0"/>
              <a:buChar char="o"/>
            </a:pPr>
            <a:r>
              <a:rPr lang="en-US" sz="1800" dirty="0">
                <a:latin typeface="Aptos" panose="020B0004020202020204" pitchFamily="34" charset="0"/>
              </a:rPr>
              <a:t>STEM Supervisors</a:t>
            </a:r>
          </a:p>
          <a:p>
            <a:pPr lvl="1">
              <a:lnSpc>
                <a:spcPct val="100000"/>
              </a:lnSpc>
              <a:spcAft>
                <a:spcPts val="600"/>
              </a:spcAft>
              <a:buFont typeface="Courier New" panose="02070309020205020404" pitchFamily="49" charset="0"/>
              <a:buChar char="o"/>
            </a:pPr>
            <a:r>
              <a:rPr lang="en-US" sz="1800" dirty="0">
                <a:latin typeface="Aptos" panose="020B0004020202020204" pitchFamily="34" charset="0"/>
              </a:rPr>
              <a:t>CSE Teachers</a:t>
            </a:r>
          </a:p>
          <a:p>
            <a:pPr lvl="1">
              <a:lnSpc>
                <a:spcPct val="100000"/>
              </a:lnSpc>
              <a:spcAft>
                <a:spcPts val="600"/>
              </a:spcAft>
              <a:buFont typeface="Courier New" panose="02070309020205020404" pitchFamily="49" charset="0"/>
              <a:buChar char="o"/>
            </a:pPr>
            <a:r>
              <a:rPr lang="en-US" sz="1800" dirty="0">
                <a:latin typeface="Aptos" panose="020B0004020202020204" pitchFamily="34" charset="0"/>
              </a:rPr>
              <a:t>Lead Teachers</a:t>
            </a:r>
          </a:p>
          <a:p>
            <a:pPr lvl="1">
              <a:lnSpc>
                <a:spcPct val="100000"/>
              </a:lnSpc>
              <a:spcAft>
                <a:spcPts val="600"/>
              </a:spcAft>
              <a:buFont typeface="Courier New" panose="02070309020205020404" pitchFamily="49" charset="0"/>
              <a:buChar char="o"/>
            </a:pPr>
            <a:r>
              <a:rPr lang="en-US" sz="1800" dirty="0">
                <a:latin typeface="Aptos" panose="020B0004020202020204" pitchFamily="34" charset="0"/>
              </a:rPr>
              <a:t>Department Chairs</a:t>
            </a:r>
          </a:p>
        </p:txBody>
      </p:sp>
      <p:sp>
        <p:nvSpPr>
          <p:cNvPr id="4" name="Content Placeholder 3">
            <a:extLst>
              <a:ext uri="{FF2B5EF4-FFF2-40B4-BE49-F238E27FC236}">
                <a16:creationId xmlns:a16="http://schemas.microsoft.com/office/drawing/2014/main" id="{1C8D0AF6-C049-C196-0807-EA26EEA1E40F}"/>
              </a:ext>
            </a:extLst>
          </p:cNvPr>
          <p:cNvSpPr>
            <a:spLocks noGrp="1"/>
          </p:cNvSpPr>
          <p:nvPr>
            <p:ph sz="half" idx="2"/>
          </p:nvPr>
        </p:nvSpPr>
        <p:spPr>
          <a:xfrm>
            <a:off x="5673436" y="1985817"/>
            <a:ext cx="5181600" cy="4492172"/>
          </a:xfrm>
        </p:spPr>
        <p:txBody>
          <a:bodyPr>
            <a:normAutofit/>
          </a:bodyPr>
          <a:lstStyle/>
          <a:p>
            <a:r>
              <a:rPr lang="en-US" sz="1800" dirty="0">
                <a:latin typeface="Aptos" panose="020B0004020202020204" pitchFamily="34" charset="0"/>
              </a:rPr>
              <a:t>Initial contact was via email.</a:t>
            </a:r>
          </a:p>
          <a:p>
            <a:r>
              <a:rPr lang="en-US" sz="1800" dirty="0"/>
              <a:t>A hard copy of t</a:t>
            </a:r>
            <a:r>
              <a:rPr lang="en-US" sz="1800" dirty="0">
                <a:latin typeface="Aptos" panose="020B0004020202020204" pitchFamily="34" charset="0"/>
              </a:rPr>
              <a:t>he recruitment packet was sent a week later (postal mail).</a:t>
            </a:r>
          </a:p>
          <a:p>
            <a:r>
              <a:rPr lang="en-US" sz="1800" dirty="0">
                <a:latin typeface="Aptos" panose="020B0004020202020204" pitchFamily="34" charset="0"/>
              </a:rPr>
              <a:t>Phone calls to stakeholders were placed by the Principal Investigator two weeks after the mailing of the packet.</a:t>
            </a:r>
          </a:p>
        </p:txBody>
      </p:sp>
    </p:spTree>
    <p:extLst>
      <p:ext uri="{BB962C8B-B14F-4D97-AF65-F5344CB8AC3E}">
        <p14:creationId xmlns:p14="http://schemas.microsoft.com/office/powerpoint/2010/main" val="12078206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55B9E6-4078-A7FD-6647-D9DAFA949B20}"/>
              </a:ext>
            </a:extLst>
          </p:cNvPr>
          <p:cNvSpPr>
            <a:spLocks noGrp="1"/>
          </p:cNvSpPr>
          <p:nvPr>
            <p:ph type="title"/>
          </p:nvPr>
        </p:nvSpPr>
        <p:spPr>
          <a:xfrm>
            <a:off x="352301" y="647194"/>
            <a:ext cx="10515600" cy="1163133"/>
          </a:xfrm>
        </p:spPr>
        <p:txBody>
          <a:bodyPr>
            <a:noAutofit/>
          </a:bodyPr>
          <a:lstStyle/>
          <a:p>
            <a:r>
              <a:rPr lang="en-US" sz="3600" dirty="0">
                <a:latin typeface="Aptos" panose="020B0004020202020204" pitchFamily="34" charset="0"/>
              </a:rPr>
              <a:t>2c. Recruitment Process: Follow-up calls and meetings (Zoom and in-person)</a:t>
            </a:r>
          </a:p>
        </p:txBody>
      </p:sp>
      <p:sp>
        <p:nvSpPr>
          <p:cNvPr id="3" name="Content Placeholder 2">
            <a:extLst>
              <a:ext uri="{FF2B5EF4-FFF2-40B4-BE49-F238E27FC236}">
                <a16:creationId xmlns:a16="http://schemas.microsoft.com/office/drawing/2014/main" id="{C633F593-7176-9B12-4BAA-BAFEC4086F8F}"/>
              </a:ext>
            </a:extLst>
          </p:cNvPr>
          <p:cNvSpPr>
            <a:spLocks noGrp="1"/>
          </p:cNvSpPr>
          <p:nvPr>
            <p:ph idx="1"/>
          </p:nvPr>
        </p:nvSpPr>
        <p:spPr>
          <a:xfrm>
            <a:off x="352301" y="2124363"/>
            <a:ext cx="10515600" cy="4483605"/>
          </a:xfrm>
        </p:spPr>
        <p:txBody>
          <a:bodyPr>
            <a:normAutofit/>
          </a:bodyPr>
          <a:lstStyle/>
          <a:p>
            <a:pPr>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Listening to the schools that responded to the initial emails or recruitment packet mailers was critical to our recruitment process.</a:t>
            </a:r>
          </a:p>
          <a:p>
            <a:pPr>
              <a:spcAft>
                <a:spcPts val="800"/>
              </a:spcAft>
            </a:pPr>
            <a:r>
              <a:rPr lang="en-US" sz="1800" kern="100" dirty="0">
                <a:latin typeface="Aptos" panose="020B0004020202020204" pitchFamily="34" charset="0"/>
              </a:rPr>
              <a:t>These discussions were important opportunities for our team to learn about middle schools’ CSE programs, their available resources, and the challenges they faced.</a:t>
            </a:r>
          </a:p>
          <a:p>
            <a:pPr>
              <a:spcAft>
                <a:spcPts val="800"/>
              </a:spcAft>
            </a:pPr>
            <a:r>
              <a:rPr lang="en-US" sz="1800" kern="100" dirty="0">
                <a:latin typeface="Aptos" panose="020B0004020202020204" pitchFamily="34" charset="0"/>
              </a:rPr>
              <a:t>Conversations helped schools and the project team assess the fit of the project with the school’s needs as well as with the grant’s requirements.</a:t>
            </a:r>
          </a:p>
        </p:txBody>
      </p:sp>
    </p:spTree>
    <p:extLst>
      <p:ext uri="{BB962C8B-B14F-4D97-AF65-F5344CB8AC3E}">
        <p14:creationId xmlns:p14="http://schemas.microsoft.com/office/powerpoint/2010/main" val="25732336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EB04D5-513E-26AC-BDC3-4D1780BC797B}"/>
              </a:ext>
            </a:extLst>
          </p:cNvPr>
          <p:cNvSpPr>
            <a:spLocks noGrp="1"/>
          </p:cNvSpPr>
          <p:nvPr>
            <p:ph type="title"/>
          </p:nvPr>
        </p:nvSpPr>
        <p:spPr/>
        <p:txBody>
          <a:bodyPr>
            <a:normAutofit fontScale="90000"/>
          </a:bodyPr>
          <a:lstStyle/>
          <a:p>
            <a:r>
              <a:rPr lang="en-US" sz="4400" dirty="0">
                <a:latin typeface="Aptos" panose="020B0004020202020204" pitchFamily="34" charset="0"/>
              </a:rPr>
              <a:t>2d. Recruitment Process: After the meetings</a:t>
            </a:r>
            <a:endParaRPr lang="en-US" dirty="0"/>
          </a:p>
        </p:txBody>
      </p:sp>
      <p:sp>
        <p:nvSpPr>
          <p:cNvPr id="3" name="Content Placeholder 2">
            <a:extLst>
              <a:ext uri="{FF2B5EF4-FFF2-40B4-BE49-F238E27FC236}">
                <a16:creationId xmlns:a16="http://schemas.microsoft.com/office/drawing/2014/main" id="{F905D1D6-5ACB-C757-6837-C2225408B99C}"/>
              </a:ext>
            </a:extLst>
          </p:cNvPr>
          <p:cNvSpPr>
            <a:spLocks noGrp="1"/>
          </p:cNvSpPr>
          <p:nvPr>
            <p:ph idx="1"/>
          </p:nvPr>
        </p:nvSpPr>
        <p:spPr/>
        <p:txBody>
          <a:bodyPr/>
          <a:lstStyle/>
          <a:p>
            <a:r>
              <a:rPr lang="en-US" sz="1800" kern="100" dirty="0">
                <a:latin typeface="Aptos" panose="020B0004020202020204" pitchFamily="34" charset="0"/>
                <a:ea typeface="Aptos" panose="020B0004020202020204" pitchFamily="34" charset="0"/>
              </a:rPr>
              <a:t>Meetings were followed up with:</a:t>
            </a:r>
          </a:p>
          <a:p>
            <a:pPr lvl="1">
              <a:buFont typeface="Courier New" panose="02070309020205020404" pitchFamily="49" charset="0"/>
              <a:buChar char="o"/>
            </a:pPr>
            <a:r>
              <a:rPr lang="en-US" sz="1800" kern="100" dirty="0">
                <a:latin typeface="Aptos" panose="020B0004020202020204" pitchFamily="34" charset="0"/>
                <a:ea typeface="Aptos" panose="020B0004020202020204" pitchFamily="34" charset="0"/>
              </a:rPr>
              <a:t>A summary of the meeting</a:t>
            </a:r>
          </a:p>
          <a:p>
            <a:pPr lvl="1">
              <a:buFont typeface="Courier New" panose="02070309020205020404" pitchFamily="49" charset="0"/>
              <a:buChar char="o"/>
            </a:pPr>
            <a:r>
              <a:rPr lang="en-US" sz="1800" kern="100" dirty="0">
                <a:latin typeface="Aptos" panose="020B0004020202020204" pitchFamily="34" charset="0"/>
                <a:ea typeface="Aptos" panose="020B0004020202020204" pitchFamily="34" charset="0"/>
              </a:rPr>
              <a:t>Any additional information that may have been requested by the school</a:t>
            </a:r>
          </a:p>
          <a:p>
            <a:pPr marL="0" indent="0">
              <a:buNone/>
            </a:pPr>
            <a:endParaRPr lang="en-US" sz="1800" kern="100" dirty="0">
              <a:latin typeface="Aptos" panose="020B0004020202020204" pitchFamily="34" charset="0"/>
            </a:endParaRPr>
          </a:p>
          <a:p>
            <a:r>
              <a:rPr lang="en-US" sz="1800" kern="100" dirty="0">
                <a:latin typeface="Aptos" panose="020B0004020202020204" pitchFamily="34" charset="0"/>
              </a:rPr>
              <a:t>As part of the iterative recruitment process, we adjusted the information in our recruitment materials and our recruitment strategies in response to what we learned from educators:</a:t>
            </a:r>
          </a:p>
          <a:p>
            <a:pPr lvl="1">
              <a:buFont typeface="Courier New" panose="02070309020205020404" pitchFamily="49" charset="0"/>
              <a:buChar char="o"/>
            </a:pPr>
            <a:r>
              <a:rPr lang="en-US" sz="1800" dirty="0">
                <a:latin typeface="Aptos" panose="020B0004020202020204" pitchFamily="34" charset="0"/>
              </a:rPr>
              <a:t>Simplified the program flyer</a:t>
            </a:r>
          </a:p>
          <a:p>
            <a:pPr lvl="1">
              <a:buFont typeface="Courier New" panose="02070309020205020404" pitchFamily="49" charset="0"/>
              <a:buChar char="o"/>
            </a:pPr>
            <a:r>
              <a:rPr lang="en-US" sz="1800" dirty="0">
                <a:latin typeface="Aptos" panose="020B0004020202020204" pitchFamily="34" charset="0"/>
              </a:rPr>
              <a:t>Created an FAQs document</a:t>
            </a:r>
          </a:p>
          <a:p>
            <a:pPr lvl="1">
              <a:buFont typeface="Courier New" panose="02070309020205020404" pitchFamily="49" charset="0"/>
              <a:buChar char="o"/>
            </a:pPr>
            <a:r>
              <a:rPr lang="en-US" sz="1800" dirty="0">
                <a:latin typeface="Aptos" panose="020B0004020202020204" pitchFamily="34" charset="0"/>
              </a:rPr>
              <a:t>Expanded the list of recipients of the recruitment packet</a:t>
            </a:r>
          </a:p>
          <a:p>
            <a:endParaRPr lang="en-US" dirty="0"/>
          </a:p>
        </p:txBody>
      </p:sp>
    </p:spTree>
    <p:extLst>
      <p:ext uri="{BB962C8B-B14F-4D97-AF65-F5344CB8AC3E}">
        <p14:creationId xmlns:p14="http://schemas.microsoft.com/office/powerpoint/2010/main" val="1934588721"/>
      </p:ext>
    </p:extLst>
  </p:cSld>
  <p:clrMapOvr>
    <a:masterClrMapping/>
  </p:clrMapOvr>
</p:sld>
</file>

<file path=ppt/theme/theme1.xml><?xml version="1.0" encoding="utf-8"?>
<a:theme xmlns:a="http://schemas.openxmlformats.org/drawingml/2006/main" name="Office Theme">
  <a:themeElements>
    <a:clrScheme name="Rutgers">
      <a:dk1>
        <a:srgbClr val="000000"/>
      </a:dk1>
      <a:lt1>
        <a:srgbClr val="FFFFFF"/>
      </a:lt1>
      <a:dk2>
        <a:srgbClr val="262022"/>
      </a:dk2>
      <a:lt2>
        <a:srgbClr val="E5E6E7"/>
      </a:lt2>
      <a:accent1>
        <a:srgbClr val="C71F2D"/>
      </a:accent1>
      <a:accent2>
        <a:srgbClr val="5F6A72"/>
      </a:accent2>
      <a:accent3>
        <a:srgbClr val="A5A5A5"/>
      </a:accent3>
      <a:accent4>
        <a:srgbClr val="CC0033"/>
      </a:accent4>
      <a:accent5>
        <a:srgbClr val="7E7E7E"/>
      </a:accent5>
      <a:accent6>
        <a:srgbClr val="70AD47"/>
      </a:accent6>
      <a:hlink>
        <a:srgbClr val="0563C1"/>
      </a:hlink>
      <a:folHlink>
        <a:srgbClr val="954F72"/>
      </a:folHlink>
    </a:clrScheme>
    <a:fontScheme name="Rutgers">
      <a:majorFont>
        <a:latin typeface="Gill Sans MT"/>
        <a:ea typeface=""/>
        <a:cs typeface=""/>
      </a:majorFont>
      <a:minorFont>
        <a:latin typeface="Sabon Next L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CCB6C7EC-0A60-4F71-AC2D-B225152875B7}" vid="{35A68139-0E18-48F4-BE50-1AA7FC3B21E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6974E97770FBD43A02DFD71E4FE56FF" ma:contentTypeVersion="11" ma:contentTypeDescription="Create a new document." ma:contentTypeScope="" ma:versionID="66989df541d1cc950022adec4c75af3d">
  <xsd:schema xmlns:xsd="http://www.w3.org/2001/XMLSchema" xmlns:xs="http://www.w3.org/2001/XMLSchema" xmlns:p="http://schemas.microsoft.com/office/2006/metadata/properties" xmlns:ns2="4ffaa57c-3f8c-4b92-b6c5-b29ceb973672" xmlns:ns3="9c16a907-e824-41e1-b1e5-051d3f025b50" targetNamespace="http://schemas.microsoft.com/office/2006/metadata/properties" ma:root="true" ma:fieldsID="0870a3eb1f18435b6872e2660d86adeb" ns2:_="" ns3:_="">
    <xsd:import namespace="4ffaa57c-3f8c-4b92-b6c5-b29ceb973672"/>
    <xsd:import namespace="9c16a907-e824-41e1-b1e5-051d3f025b50"/>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ffaa57c-3f8c-4b92-b6c5-b29ceb97367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c16a907-e824-41e1-b1e5-051d3f025b50"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7F0DEEEE-ED43-4E7B-9DC4-AC74D31FE7DB}">
  <ds:schemaRefs>
    <ds:schemaRef ds:uri="http://schemas.microsoft.com/sharepoint/v3/contenttype/forms"/>
  </ds:schemaRefs>
</ds:datastoreItem>
</file>

<file path=customXml/itemProps2.xml><?xml version="1.0" encoding="utf-8"?>
<ds:datastoreItem xmlns:ds="http://schemas.openxmlformats.org/officeDocument/2006/customXml" ds:itemID="{4E83F768-0B0C-4767-B58B-CBBC30CDB40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ffaa57c-3f8c-4b92-b6c5-b29ceb973672"/>
    <ds:schemaRef ds:uri="9c16a907-e824-41e1-b1e5-051d3f025b5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C3ABCAD-EA62-4859-8E8F-E234BDDB0D21}">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2024-06-06_Rutgers.EIR_Presentation.Template - Revised_td</Template>
  <TotalTime>110</TotalTime>
  <Words>1110</Words>
  <Application>Microsoft Office PowerPoint</Application>
  <PresentationFormat>Widescreen</PresentationFormat>
  <Paragraphs>91</Paragraphs>
  <Slides>16</Slides>
  <Notes>1</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16</vt:i4>
      </vt:variant>
    </vt:vector>
  </HeadingPairs>
  <TitlesOfParts>
    <vt:vector size="23" baseType="lpstr">
      <vt:lpstr>Aptos</vt:lpstr>
      <vt:lpstr>Arial</vt:lpstr>
      <vt:lpstr>Calibri</vt:lpstr>
      <vt:lpstr>Courier New</vt:lpstr>
      <vt:lpstr>Symbol</vt:lpstr>
      <vt:lpstr>Office Theme</vt:lpstr>
      <vt:lpstr>Acrobat Document</vt:lpstr>
      <vt:lpstr>PowerPoint Presentation</vt:lpstr>
      <vt:lpstr>Introduction to Extending the CS Pipeline Project</vt:lpstr>
      <vt:lpstr>Recruitment Goals</vt:lpstr>
      <vt:lpstr>1. Recruitment Materials</vt:lpstr>
      <vt:lpstr>2. Recruitment Process</vt:lpstr>
      <vt:lpstr>Recruitment Materials</vt:lpstr>
      <vt:lpstr>1a. Recruitment Materials: Initial Email</vt:lpstr>
      <vt:lpstr>1b. Recruitment Materials: Cover Letter</vt:lpstr>
      <vt:lpstr>1c. Recruitment Materials: Program Flyer</vt:lpstr>
      <vt:lpstr>1d. Recruitment Materials: FAQs</vt:lpstr>
      <vt:lpstr>1e. Recruitment Materials: CESP Brief</vt:lpstr>
      <vt:lpstr>Recruitment Process</vt:lpstr>
      <vt:lpstr>2a. Recruitment Process: Recruitment criteria</vt:lpstr>
      <vt:lpstr>2b. Recruitment Process: Target key decisionmakers and send out emails and packets</vt:lpstr>
      <vt:lpstr>2c. Recruitment Process: Follow-up calls and meetings (Zoom and in-person)</vt:lpstr>
      <vt:lpstr>2d. Recruitment Process: After the meetings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Teresa Duncan</dc:creator>
  <cp:lastModifiedBy>David Amiel</cp:lastModifiedBy>
  <cp:revision>5</cp:revision>
  <dcterms:created xsi:type="dcterms:W3CDTF">2024-06-06T15:51:31Z</dcterms:created>
  <dcterms:modified xsi:type="dcterms:W3CDTF">2024-06-18T17:13:37Z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0x01010006974E97770FBD43A02DFD71E4FE56FF</vt:lpwstr>
  </property>
</Properties>
</file>