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3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2"/>
  </p:notesMasterIdLst>
  <p:sldIdLst>
    <p:sldId id="256" r:id="rId2"/>
    <p:sldId id="1042" r:id="rId3"/>
    <p:sldId id="257" r:id="rId4"/>
    <p:sldId id="991" r:id="rId5"/>
    <p:sldId id="1021" r:id="rId6"/>
    <p:sldId id="1044" r:id="rId7"/>
    <p:sldId id="1045" r:id="rId8"/>
    <p:sldId id="1060" r:id="rId9"/>
    <p:sldId id="361" r:id="rId10"/>
    <p:sldId id="1058" r:id="rId11"/>
    <p:sldId id="1061" r:id="rId12"/>
    <p:sldId id="1043" r:id="rId13"/>
    <p:sldId id="1059" r:id="rId14"/>
    <p:sldId id="1057" r:id="rId15"/>
    <p:sldId id="1046" r:id="rId16"/>
    <p:sldId id="1047" r:id="rId17"/>
    <p:sldId id="992" r:id="rId18"/>
    <p:sldId id="993" r:id="rId19"/>
    <p:sldId id="1023" r:id="rId20"/>
    <p:sldId id="1051" r:id="rId21"/>
    <p:sldId id="1052" r:id="rId22"/>
    <p:sldId id="1048" r:id="rId23"/>
    <p:sldId id="1053" r:id="rId24"/>
    <p:sldId id="1054" r:id="rId25"/>
    <p:sldId id="1049" r:id="rId26"/>
    <p:sldId id="1050" r:id="rId27"/>
    <p:sldId id="1062" r:id="rId28"/>
    <p:sldId id="1055" r:id="rId29"/>
    <p:sldId id="1024" r:id="rId30"/>
    <p:sldId id="30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27"/>
    <p:restoredTop sz="82585"/>
  </p:normalViewPr>
  <p:slideViewPr>
    <p:cSldViewPr snapToGrid="0" snapToObjects="1">
      <p:cViewPr varScale="1">
        <p:scale>
          <a:sx n="105" d="100"/>
          <a:sy n="105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54057-A6B6-D649-A208-7FAFF3F04012}" type="datetimeFigureOut">
              <a:rPr lang="en-US" smtClean="0"/>
              <a:t>6/21/20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EC2AE1-5760-AB45-9F68-F775F66B54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24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ciitable.com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LedFWpF9EA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285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726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>
            <a:extLst>
              <a:ext uri="{FF2B5EF4-FFF2-40B4-BE49-F238E27FC236}">
                <a16:creationId xmlns:a16="http://schemas.microsoft.com/office/drawing/2014/main" id="{18AC93B5-120D-C044-B8D4-C4ABC33765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>
            <a:extLst>
              <a:ext uri="{FF2B5EF4-FFF2-40B4-BE49-F238E27FC236}">
                <a16:creationId xmlns:a16="http://schemas.microsoft.com/office/drawing/2014/main" id="{8C852339-5F8C-7B44-BF66-696C09D83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Number Guessing Game</a:t>
            </a:r>
            <a:r>
              <a:rPr lang="is-IS" altLang="en-US" dirty="0">
                <a:latin typeface="Times New Roman" panose="02020603050405020304" pitchFamily="18" charset="0"/>
              </a:rPr>
              <a:t>….what’s the trick? Thinking of a number between 1 and 31.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http://</a:t>
            </a:r>
            <a:r>
              <a:rPr lang="en-US" altLang="en-US" dirty="0" err="1">
                <a:latin typeface="Times New Roman" panose="02020603050405020304" pitchFamily="18" charset="0"/>
              </a:rPr>
              <a:t>apcentral.collegeboard.com</a:t>
            </a:r>
            <a:r>
              <a:rPr lang="en-US" altLang="en-US" dirty="0">
                <a:latin typeface="Times New Roman" panose="02020603050405020304" pitchFamily="18" charset="0"/>
              </a:rPr>
              <a:t>/</a:t>
            </a:r>
            <a:r>
              <a:rPr lang="en-US" altLang="en-US" dirty="0" err="1">
                <a:latin typeface="Times New Roman" panose="02020603050405020304" pitchFamily="18" charset="0"/>
              </a:rPr>
              <a:t>apc</a:t>
            </a:r>
            <a:r>
              <a:rPr lang="en-US" altLang="en-US" dirty="0">
                <a:latin typeface="Times New Roman" panose="02020603050405020304" pitchFamily="18" charset="0"/>
              </a:rPr>
              <a:t>/members/courses/</a:t>
            </a:r>
            <a:r>
              <a:rPr lang="en-US" altLang="en-US" dirty="0" err="1">
                <a:latin typeface="Times New Roman" panose="02020603050405020304" pitchFamily="18" charset="0"/>
              </a:rPr>
              <a:t>teachers_corner</a:t>
            </a:r>
            <a:r>
              <a:rPr lang="en-US" altLang="en-US" dirty="0">
                <a:latin typeface="Times New Roman" panose="02020603050405020304" pitchFamily="18" charset="0"/>
              </a:rPr>
              <a:t>/45338.html 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SUPPOSE you chose the number 19. I would ask…Answers would be NO-YES-YES-YES-NO.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How did I do that?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SUPPOSE YOU CHOSE THE NUMBER 9 answers: NO NO NO YES YES</a:t>
            </a:r>
          </a:p>
        </p:txBody>
      </p:sp>
      <p:sp>
        <p:nvSpPr>
          <p:cNvPr id="57347" name="Footer Placeholder 3">
            <a:extLst>
              <a:ext uri="{FF2B5EF4-FFF2-40B4-BE49-F238E27FC236}">
                <a16:creationId xmlns:a16="http://schemas.microsoft.com/office/drawing/2014/main" id="{C0319C07-AD21-E44F-994D-DEEFE51F113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 bwMode="auto">
          <a:xfrm>
            <a:off x="0" y="6948488"/>
            <a:ext cx="41608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/>
              <a:t>APSI Day 2</a:t>
            </a:r>
          </a:p>
        </p:txBody>
      </p:sp>
      <p:sp>
        <p:nvSpPr>
          <p:cNvPr id="57348" name="Slide Number Placeholder 4">
            <a:extLst>
              <a:ext uri="{FF2B5EF4-FFF2-40B4-BE49-F238E27FC236}">
                <a16:creationId xmlns:a16="http://schemas.microsoft.com/office/drawing/2014/main" id="{8BC56EA8-15E4-794F-801F-9B7655C2E7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5437188" y="6948488"/>
            <a:ext cx="4162425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9pPr>
          </a:lstStyle>
          <a:p>
            <a:pPr algn="ctr"/>
            <a:fld id="{FD5C43E9-65B4-7340-AE1F-50898DA23C39}" type="slidenum">
              <a:rPr lang="en-US" altLang="en-US"/>
              <a:pPr algn="ctr"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444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Counting on hands</a:t>
            </a:r>
          </a:p>
          <a:p>
            <a:r>
              <a:rPr lang="en-US" dirty="0"/>
              <a:t>Counting with cards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9057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97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09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40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22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96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53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50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639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24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57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http://www.asciitable.com/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49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>
            <a:extLst>
              <a:ext uri="{FF2B5EF4-FFF2-40B4-BE49-F238E27FC236}">
                <a16:creationId xmlns:a16="http://schemas.microsoft.com/office/drawing/2014/main" id="{39680CC8-7EC1-0F40-9733-5F0EE30D33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>
            <a:extLst>
              <a:ext uri="{FF2B5EF4-FFF2-40B4-BE49-F238E27FC236}">
                <a16:creationId xmlns:a16="http://schemas.microsoft.com/office/drawing/2014/main" id="{B27D2A36-5B15-4B41-8A91-6C50C0C6D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Times New Roman" panose="02020603050405020304" pitchFamily="18" charset="0"/>
              </a:rPr>
              <a:t>I use this example in class  with participation</a:t>
            </a:r>
            <a:r>
              <a:rPr lang="is-IS" altLang="en-US">
                <a:latin typeface="Times New Roman" panose="02020603050405020304" pitchFamily="18" charset="0"/>
              </a:rPr>
              <a:t>…students realize WHY videos take up so much room.</a:t>
            </a:r>
          </a:p>
          <a:p>
            <a:r>
              <a:rPr lang="en-US" altLang="en-US">
                <a:latin typeface="Times New Roman" panose="02020603050405020304" pitchFamily="18" charset="0"/>
              </a:rPr>
              <a:t>A video can have a </a:t>
            </a:r>
            <a:r>
              <a:rPr lang="en-US" altLang="en-US" b="1">
                <a:latin typeface="Times New Roman" panose="02020603050405020304" pitchFamily="18" charset="0"/>
              </a:rPr>
              <a:t>duration (T)</a:t>
            </a:r>
            <a:r>
              <a:rPr lang="en-US" altLang="en-US">
                <a:latin typeface="Times New Roman" panose="02020603050405020304" pitchFamily="18" charset="0"/>
              </a:rPr>
              <a:t> of 1 hour (3600</a:t>
            </a:r>
            <a:r>
              <a:rPr lang="en-US" altLang="en-US" i="1">
                <a:latin typeface="Times New Roman" panose="02020603050405020304" pitchFamily="18" charset="0"/>
              </a:rPr>
              <a:t>sec</a:t>
            </a:r>
            <a:r>
              <a:rPr lang="en-US" altLang="en-US">
                <a:latin typeface="Times New Roman" panose="02020603050405020304" pitchFamily="18" charset="0"/>
              </a:rPr>
              <a:t>), a frame size of 640x480  at a color depth of 24</a:t>
            </a:r>
            <a:r>
              <a:rPr lang="en-US" altLang="en-US" i="1">
                <a:latin typeface="Times New Roman" panose="02020603050405020304" pitchFamily="18" charset="0"/>
              </a:rPr>
              <a:t>bits</a:t>
            </a:r>
            <a:r>
              <a:rPr lang="en-US" altLang="en-US">
                <a:latin typeface="Times New Roman" panose="02020603050405020304" pitchFamily="18" charset="0"/>
              </a:rPr>
              <a:t> and a frame rate of 25</a:t>
            </a:r>
            <a:r>
              <a:rPr lang="en-US" altLang="en-US" i="1">
                <a:latin typeface="Times New Roman" panose="02020603050405020304" pitchFamily="18" charset="0"/>
              </a:rPr>
              <a:t>fps</a:t>
            </a:r>
            <a:r>
              <a:rPr lang="en-US" altLang="en-US">
                <a:latin typeface="Times New Roman" panose="02020603050405020304" pitchFamily="18" charset="0"/>
              </a:rPr>
              <a:t>.  </a:t>
            </a:r>
          </a:p>
          <a:p>
            <a:pPr lvl="1"/>
            <a:r>
              <a:rPr lang="en-US" altLang="en-US" b="1">
                <a:latin typeface="Times New Roman" panose="02020603050405020304" pitchFamily="18" charset="0"/>
              </a:rPr>
              <a:t>pixels per frame</a:t>
            </a:r>
            <a:r>
              <a:rPr lang="en-US" altLang="en-US">
                <a:latin typeface="Times New Roman" panose="02020603050405020304" pitchFamily="18" charset="0"/>
              </a:rPr>
              <a:t> = 640 * 480 = 307,200</a:t>
            </a:r>
          </a:p>
          <a:p>
            <a:pPr lvl="1"/>
            <a:r>
              <a:rPr lang="en-US" altLang="en-US" b="1">
                <a:latin typeface="Times New Roman" panose="02020603050405020304" pitchFamily="18" charset="0"/>
              </a:rPr>
              <a:t>bits per frame</a:t>
            </a:r>
            <a:r>
              <a:rPr lang="en-US" altLang="en-US">
                <a:latin typeface="Times New Roman" panose="02020603050405020304" pitchFamily="18" charset="0"/>
              </a:rPr>
              <a:t> = 307,200 * 24 = 7,372,800 = 7.37</a:t>
            </a:r>
            <a:r>
              <a:rPr lang="en-US" altLang="en-US" i="1">
                <a:latin typeface="Times New Roman" panose="02020603050405020304" pitchFamily="18" charset="0"/>
              </a:rPr>
              <a:t>Mbits</a:t>
            </a:r>
            <a:endParaRPr lang="en-US" altLang="en-US">
              <a:latin typeface="Times New Roman" panose="02020603050405020304" pitchFamily="18" charset="0"/>
            </a:endParaRPr>
          </a:p>
          <a:p>
            <a:pPr lvl="1"/>
            <a:r>
              <a:rPr lang="en-US" altLang="en-US" b="1">
                <a:latin typeface="Times New Roman" panose="02020603050405020304" pitchFamily="18" charset="0"/>
              </a:rPr>
              <a:t>bit rate (BR)</a:t>
            </a:r>
            <a:r>
              <a:rPr lang="en-US" altLang="en-US">
                <a:latin typeface="Times New Roman" panose="02020603050405020304" pitchFamily="18" charset="0"/>
              </a:rPr>
              <a:t> = 7.37 * 25 = 184.25</a:t>
            </a:r>
            <a:r>
              <a:rPr lang="en-US" altLang="en-US" b="1" i="1">
                <a:latin typeface="Times New Roman" panose="02020603050405020304" pitchFamily="18" charset="0"/>
              </a:rPr>
              <a:t>Mbits/sec</a:t>
            </a:r>
            <a:endParaRPr lang="en-US" altLang="en-US">
              <a:latin typeface="Times New Roman" panose="02020603050405020304" pitchFamily="18" charset="0"/>
            </a:endParaRPr>
          </a:p>
          <a:p>
            <a:pPr lvl="1"/>
            <a:r>
              <a:rPr lang="en-US" altLang="en-US" b="1">
                <a:latin typeface="Times New Roman" panose="02020603050405020304" pitchFamily="18" charset="0"/>
              </a:rPr>
              <a:t>video size (VS)</a:t>
            </a:r>
            <a:r>
              <a:rPr lang="en-US" altLang="en-US" baseline="30000">
                <a:latin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</a:rPr>
              <a:t>= 184</a:t>
            </a:r>
            <a:r>
              <a:rPr lang="en-US" altLang="en-US" i="1">
                <a:latin typeface="Times New Roman" panose="02020603050405020304" pitchFamily="18" charset="0"/>
              </a:rPr>
              <a:t>Mbits/sec</a:t>
            </a:r>
            <a:r>
              <a:rPr lang="en-US" altLang="en-US">
                <a:latin typeface="Times New Roman" panose="02020603050405020304" pitchFamily="18" charset="0"/>
              </a:rPr>
              <a:t> * 3600</a:t>
            </a:r>
            <a:r>
              <a:rPr lang="en-US" altLang="en-US" i="1">
                <a:latin typeface="Times New Roman" panose="02020603050405020304" pitchFamily="18" charset="0"/>
              </a:rPr>
              <a:t>sec</a:t>
            </a:r>
            <a:r>
              <a:rPr lang="en-US" altLang="en-US">
                <a:latin typeface="Times New Roman" panose="02020603050405020304" pitchFamily="18" charset="0"/>
              </a:rPr>
              <a:t> = 662,400</a:t>
            </a:r>
            <a:r>
              <a:rPr lang="en-US" altLang="en-US" i="1">
                <a:latin typeface="Times New Roman" panose="02020603050405020304" pitchFamily="18" charset="0"/>
              </a:rPr>
              <a:t>Mbits</a:t>
            </a:r>
            <a:r>
              <a:rPr lang="en-US" altLang="en-US">
                <a:latin typeface="Times New Roman" panose="02020603050405020304" pitchFamily="18" charset="0"/>
              </a:rPr>
              <a:t> = 82,800</a:t>
            </a:r>
            <a:r>
              <a:rPr lang="en-US" altLang="en-US" i="1">
                <a:latin typeface="Times New Roman" panose="02020603050405020304" pitchFamily="18" charset="0"/>
              </a:rPr>
              <a:t>Mbytes</a:t>
            </a:r>
            <a:r>
              <a:rPr lang="en-US" altLang="en-US">
                <a:latin typeface="Times New Roman" panose="02020603050405020304" pitchFamily="18" charset="0"/>
              </a:rPr>
              <a:t> = 82.8</a:t>
            </a:r>
            <a:r>
              <a:rPr lang="en-US" altLang="en-US" b="1" i="1">
                <a:latin typeface="Times New Roman" panose="02020603050405020304" pitchFamily="18" charset="0"/>
              </a:rPr>
              <a:t>Gbytes</a:t>
            </a:r>
            <a:endParaRPr lang="en-US" altLang="en-US">
              <a:latin typeface="Times New Roman" panose="02020603050405020304" pitchFamily="18" charset="0"/>
            </a:endParaRPr>
          </a:p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519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FD33863F-226C-8341-BF7D-FD0C5ED71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0B822922-768D-A442-B137-1A04A7321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Alpha channel represents degree of transparency.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I use this example in class  with participation</a:t>
            </a:r>
            <a:r>
              <a:rPr lang="is-IS" altLang="en-US" dirty="0">
                <a:latin typeface="Times New Roman" panose="02020603050405020304" pitchFamily="18" charset="0"/>
              </a:rPr>
              <a:t>…students realize WHY videos take up so much room.</a:t>
            </a:r>
          </a:p>
          <a:p>
            <a:r>
              <a:rPr lang="en-US" altLang="en-US" dirty="0">
                <a:latin typeface="Times New Roman" panose="02020603050405020304" pitchFamily="18" charset="0"/>
              </a:rPr>
              <a:t>A video can have a </a:t>
            </a:r>
            <a:r>
              <a:rPr lang="en-US" altLang="en-US" b="1" dirty="0">
                <a:latin typeface="Times New Roman" panose="02020603050405020304" pitchFamily="18" charset="0"/>
              </a:rPr>
              <a:t>duration (T)</a:t>
            </a:r>
            <a:r>
              <a:rPr lang="en-US" altLang="en-US" dirty="0">
                <a:latin typeface="Times New Roman" panose="02020603050405020304" pitchFamily="18" charset="0"/>
              </a:rPr>
              <a:t> of 1 hour (3600</a:t>
            </a:r>
            <a:r>
              <a:rPr lang="en-US" altLang="en-US" i="1" dirty="0">
                <a:latin typeface="Times New Roman" panose="02020603050405020304" pitchFamily="18" charset="0"/>
              </a:rPr>
              <a:t>sec</a:t>
            </a:r>
            <a:r>
              <a:rPr lang="en-US" altLang="en-US" dirty="0">
                <a:latin typeface="Times New Roman" panose="02020603050405020304" pitchFamily="18" charset="0"/>
              </a:rPr>
              <a:t>), a frame size of 640x480  at a color depth of 24</a:t>
            </a:r>
            <a:r>
              <a:rPr lang="en-US" altLang="en-US" i="1" dirty="0">
                <a:latin typeface="Times New Roman" panose="02020603050405020304" pitchFamily="18" charset="0"/>
              </a:rPr>
              <a:t>bits</a:t>
            </a:r>
            <a:r>
              <a:rPr lang="en-US" altLang="en-US" dirty="0">
                <a:latin typeface="Times New Roman" panose="02020603050405020304" pitchFamily="18" charset="0"/>
              </a:rPr>
              <a:t> and a frame rate of 25</a:t>
            </a:r>
            <a:r>
              <a:rPr lang="en-US" altLang="en-US" i="1" dirty="0">
                <a:latin typeface="Times New Roman" panose="02020603050405020304" pitchFamily="18" charset="0"/>
              </a:rPr>
              <a:t>fps</a:t>
            </a:r>
            <a:r>
              <a:rPr lang="en-US" altLang="en-US" dirty="0">
                <a:latin typeface="Times New Roman" panose="02020603050405020304" pitchFamily="18" charset="0"/>
              </a:rPr>
              <a:t>.  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pixels per frame</a:t>
            </a:r>
            <a:r>
              <a:rPr lang="en-US" altLang="en-US" dirty="0">
                <a:latin typeface="Times New Roman" panose="02020603050405020304" pitchFamily="18" charset="0"/>
              </a:rPr>
              <a:t> = 640 * 480 = 307,200</a:t>
            </a: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bits per frame</a:t>
            </a:r>
            <a:r>
              <a:rPr lang="en-US" altLang="en-US" dirty="0">
                <a:latin typeface="Times New Roman" panose="02020603050405020304" pitchFamily="18" charset="0"/>
              </a:rPr>
              <a:t> = 307,200 * 24 = 7,372,800 = 7.37</a:t>
            </a:r>
            <a:r>
              <a:rPr lang="en-US" altLang="en-US" i="1" dirty="0">
                <a:latin typeface="Times New Roman" panose="02020603050405020304" pitchFamily="18" charset="0"/>
              </a:rPr>
              <a:t>Mbits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bit rate (BR)</a:t>
            </a:r>
            <a:r>
              <a:rPr lang="en-US" altLang="en-US" dirty="0">
                <a:latin typeface="Times New Roman" panose="02020603050405020304" pitchFamily="18" charset="0"/>
              </a:rPr>
              <a:t> = 7.37 * 25 = 184.25</a:t>
            </a:r>
            <a:r>
              <a:rPr lang="en-US" altLang="en-US" b="1" i="1" dirty="0">
                <a:latin typeface="Times New Roman" panose="02020603050405020304" pitchFamily="18" charset="0"/>
              </a:rPr>
              <a:t>Mbits/sec</a:t>
            </a:r>
            <a:endParaRPr lang="en-US" altLang="en-US" dirty="0">
              <a:latin typeface="Times New Roman" panose="02020603050405020304" pitchFamily="18" charset="0"/>
            </a:endParaRPr>
          </a:p>
          <a:p>
            <a:pPr lvl="1"/>
            <a:r>
              <a:rPr lang="en-US" altLang="en-US" b="1" dirty="0">
                <a:latin typeface="Times New Roman" panose="02020603050405020304" pitchFamily="18" charset="0"/>
              </a:rPr>
              <a:t>video size (VS)</a:t>
            </a:r>
            <a:r>
              <a:rPr lang="en-US" altLang="en-US" baseline="30000" dirty="0">
                <a:latin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</a:rPr>
              <a:t>= 184</a:t>
            </a:r>
            <a:r>
              <a:rPr lang="en-US" altLang="en-US" i="1" dirty="0">
                <a:latin typeface="Times New Roman" panose="02020603050405020304" pitchFamily="18" charset="0"/>
              </a:rPr>
              <a:t>Mbits/sec</a:t>
            </a:r>
            <a:r>
              <a:rPr lang="en-US" altLang="en-US" dirty="0">
                <a:latin typeface="Times New Roman" panose="02020603050405020304" pitchFamily="18" charset="0"/>
              </a:rPr>
              <a:t> * 3600</a:t>
            </a:r>
            <a:r>
              <a:rPr lang="en-US" altLang="en-US" i="1" dirty="0">
                <a:latin typeface="Times New Roman" panose="02020603050405020304" pitchFamily="18" charset="0"/>
              </a:rPr>
              <a:t>sec</a:t>
            </a:r>
            <a:r>
              <a:rPr lang="en-US" altLang="en-US" dirty="0">
                <a:latin typeface="Times New Roman" panose="02020603050405020304" pitchFamily="18" charset="0"/>
              </a:rPr>
              <a:t> = 662,400</a:t>
            </a:r>
            <a:r>
              <a:rPr lang="en-US" altLang="en-US" i="1" dirty="0">
                <a:latin typeface="Times New Roman" panose="02020603050405020304" pitchFamily="18" charset="0"/>
              </a:rPr>
              <a:t>Mbits</a:t>
            </a:r>
            <a:r>
              <a:rPr lang="en-US" altLang="en-US" dirty="0">
                <a:latin typeface="Times New Roman" panose="02020603050405020304" pitchFamily="18" charset="0"/>
              </a:rPr>
              <a:t> = 82,800</a:t>
            </a:r>
            <a:r>
              <a:rPr lang="en-US" altLang="en-US" i="1" dirty="0">
                <a:latin typeface="Times New Roman" panose="02020603050405020304" pitchFamily="18" charset="0"/>
              </a:rPr>
              <a:t>Mbytes</a:t>
            </a:r>
            <a:r>
              <a:rPr lang="en-US" altLang="en-US" dirty="0">
                <a:latin typeface="Times New Roman" panose="02020603050405020304" pitchFamily="18" charset="0"/>
              </a:rPr>
              <a:t> = 82.8</a:t>
            </a:r>
            <a:r>
              <a:rPr lang="en-US" altLang="en-US" b="1" i="1" dirty="0">
                <a:latin typeface="Times New Roman" panose="02020603050405020304" pitchFamily="18" charset="0"/>
              </a:rPr>
              <a:t>Gbytes</a:t>
            </a:r>
            <a:endParaRPr lang="en-US" alt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559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Cool Activities….maybe give participants 3 minutes for each.  Explain UNPLUGGED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AF150-6D2A-4DA1-BED8-20A773521BD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939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zip files or jpeg ormp4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AF150-6D2A-4DA1-BED8-20A773521BD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4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zip files or jpeg ormp4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AF150-6D2A-4DA1-BED8-20A773521BD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634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8858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2,4,3,4,3. Start with white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87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with few repetitions, </a:t>
            </a:r>
            <a:r>
              <a:rPr lang="en-US" dirty="0" err="1"/>
              <a:t>ie</a:t>
            </a:r>
            <a:r>
              <a:rPr lang="en-US" dirty="0"/>
              <a:t> more random text, will not compress well and can even result in negative compression – when the compressed version uses more storage space than the uncompressed version.</a:t>
            </a:r>
          </a:p>
          <a:p>
            <a:r>
              <a:rPr lang="en-US" dirty="0"/>
              <a:t>RLE-best all characters the same; </a:t>
            </a:r>
            <a:r>
              <a:rPr lang="en-US" dirty="0" err="1"/>
              <a:t>aaaaaaaa</a:t>
            </a:r>
            <a:r>
              <a:rPr lang="en-US" dirty="0"/>
              <a:t> (8 bytes).  8a 2 bytes</a:t>
            </a:r>
          </a:p>
          <a:p>
            <a:r>
              <a:rPr lang="en-US" dirty="0"/>
              <a:t>worst all characters different: </a:t>
            </a:r>
            <a:r>
              <a:rPr lang="en-US" dirty="0" err="1"/>
              <a:t>abcdefgh</a:t>
            </a:r>
            <a:r>
              <a:rPr lang="en-US" dirty="0"/>
              <a:t> (8 bytes). 1a 1b 1c 1d 1e 1f 1g 1h (16 bytes)</a:t>
            </a:r>
          </a:p>
          <a:p>
            <a:endParaRPr lang="en-US" dirty="0"/>
          </a:p>
          <a:p>
            <a:r>
              <a:rPr lang="en-US" dirty="0"/>
              <a:t>WE DON”T HAVE TO TREAT THIS AS A SEPARATE UNIT….WRITE AN RLE ALGORITHM. Give certain restrictions….a character never appears more than 9 times. (always a single digit). ENCODE and DECODE.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578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email a photo via phone, sometimes asked about the size…When you open a photo and edit it…save as JPEG results in warnings.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806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number represents how far the wave is above or below 0</a:t>
            </a:r>
          </a:p>
          <a:p>
            <a:r>
              <a:rPr lang="en-US" dirty="0"/>
              <a:t>Guidelines (Nyquist Rule)</a:t>
            </a:r>
          </a:p>
          <a:p>
            <a:r>
              <a:rPr lang="en-US" dirty="0"/>
              <a:t>Compression-Lossy MP3 about 1/10</a:t>
            </a:r>
            <a:r>
              <a:rPr lang="en-US" baseline="30000" dirty="0"/>
              <a:t>th</a:t>
            </a:r>
            <a:r>
              <a:rPr lang="en-US" dirty="0"/>
              <a:t> the size of the original</a:t>
            </a:r>
          </a:p>
          <a:p>
            <a:r>
              <a:rPr lang="en-US" dirty="0">
                <a:hlinkClick r:id="rId3"/>
              </a:rPr>
              <a:t>https://www.youtube.com/watch?v=nLedFWpF9EA</a:t>
            </a:r>
            <a:endParaRPr lang="en-US" dirty="0"/>
          </a:p>
          <a:p>
            <a:r>
              <a:rPr lang="en-US" dirty="0"/>
              <a:t>Tones too high or too low for human ears to hear.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935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438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190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185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C2AE1-5760-AB45-9F68-F775F66B540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3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02ADD-6C58-7E4C-BC7E-F35F202D25DB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0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978C2-3B1B-2844-A4CD-F9AB6772F235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59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C98EE-C49B-4840-8CD5-030057091D2C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83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6AB48-02E7-CB40-A4ED-CA1DBC73B96F}" type="datetime1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47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3E846-A168-794D-8306-DABCB0B0C489}" type="datetime1">
              <a:rPr lang="en-US" smtClean="0"/>
              <a:t>6/21/20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47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26F2-BA8D-EA4C-8B6F-5D7F3FB370F8}" type="datetime1">
              <a:rPr lang="en-US" smtClean="0"/>
              <a:t>6/21/20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9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BD4EC-6F4A-B34E-B7BC-4AA92746C3C7}" type="datetime1">
              <a:rPr lang="en-US" smtClean="0"/>
              <a:t>6/21/20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9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63743-3B6B-BB45-8307-51DA1B4AF901}" type="datetime1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83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FC3F0-1E58-A542-B27F-97F8D7B3D033}" type="datetime1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95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CD7AA-A6EB-E749-B3BA-ACD92AE7342A}" type="datetime1">
              <a:rPr lang="en-US" smtClean="0"/>
              <a:t>6/21/20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197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E7FE4-2011-D341-9972-D8962E72EC18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751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7821-3D43-0C42-9917-42A6D70437A3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38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B5C52-94FA-BF44-A73A-9631FB73D144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600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4CD05-D981-EC4D-8A43-2B6631F515A5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00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48EB8-2177-2644-A304-F871B2965AC1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98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14DDC-E655-2846-A4EE-E7A99AC91083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11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390FB-70CF-AB45-B430-8B5FA086728C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66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ighlight Are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6563333" y="0"/>
            <a:ext cx="5628667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 dirty="0">
              <a:solidFill>
                <a:schemeClr val="tx1"/>
              </a:solidFill>
            </a:endParaRPr>
          </a:p>
        </p:txBody>
      </p:sp>
      <p:sp>
        <p:nvSpPr>
          <p:cNvPr id="26" name="SlideNumber"/>
          <p:cNvSpPr/>
          <p:nvPr/>
        </p:nvSpPr>
        <p:spPr>
          <a:xfrm>
            <a:off x="5728232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 dirty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72974" y="6252279"/>
            <a:ext cx="582257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5862034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72974" y="432879"/>
            <a:ext cx="5862034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56461" y="432879"/>
            <a:ext cx="5878547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8958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at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 dirty="0">
              <a:solidFill>
                <a:schemeClr val="tx1"/>
              </a:solidFill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 dirty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90737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1790485" y="589036"/>
            <a:ext cx="10401515" cy="6268965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>
            <a:normAutofit/>
          </a:bodyPr>
          <a:lstStyle/>
          <a:p>
            <a:pPr algn="ctr"/>
            <a:endParaRPr lang="en-US" sz="1899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53330" y="877834"/>
            <a:ext cx="8241507" cy="156289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 algn="l">
              <a:defRPr sz="5127" b="1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53330" y="5785200"/>
            <a:ext cx="6448450" cy="6687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658" b="0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0215964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1329">
                <a:solidFill>
                  <a:schemeClr val="accent3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 dirty="0"/>
              <a:t>Insert Date Here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242356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329">
                <a:solidFill>
                  <a:schemeClr val="tx2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 dirty="0"/>
              <a:t>Add presenter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0485" cy="5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05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1790485" y="589036"/>
            <a:ext cx="10401515" cy="6268965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>
            <a:normAutofit/>
          </a:bodyPr>
          <a:lstStyle/>
          <a:p>
            <a:pPr algn="ctr"/>
            <a:endParaRPr lang="en-US" sz="1899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53330" y="877834"/>
            <a:ext cx="8241507" cy="156289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 algn="l">
              <a:defRPr sz="5127" b="1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53330" y="5785200"/>
            <a:ext cx="6448450" cy="6687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658" b="0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0215964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1329">
                <a:solidFill>
                  <a:schemeClr val="accent3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 dirty="0"/>
              <a:t>Insert Date Here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242356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329">
                <a:solidFill>
                  <a:schemeClr val="tx2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 dirty="0"/>
              <a:t>Add presenter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0485" cy="5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1790485" y="589036"/>
            <a:ext cx="10401515" cy="6268965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>
            <a:normAutofit/>
          </a:bodyPr>
          <a:lstStyle/>
          <a:p>
            <a:pPr algn="ctr"/>
            <a:endParaRPr lang="en-US" sz="1899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53330" y="877834"/>
            <a:ext cx="8241507" cy="156289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 algn="l">
              <a:defRPr sz="5127" b="1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53330" y="5785200"/>
            <a:ext cx="6448450" cy="6687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658" b="0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0215964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1329">
                <a:solidFill>
                  <a:schemeClr val="accent3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 dirty="0"/>
              <a:t>Insert Date Here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242356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329">
                <a:solidFill>
                  <a:schemeClr val="tx2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 dirty="0"/>
              <a:t>Add presenter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0485" cy="5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06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277BE0-1A76-C541-89A3-85BBB89DA448}" type="datetime1">
              <a:rPr lang="en-US" smtClean="0"/>
              <a:t>6/21/20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A9F7064-7A1E-084D-BFB1-6E6950D9E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79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9" r:id="rId20"/>
    <p:sldLayoutId id="2147483720" r:id="rId21"/>
    <p:sldLayoutId id="2147483721" r:id="rId2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fran.trees@cs.Rutgers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APSI-Binary%20(1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lassic.csunplugged.org/binary-numbers/" TargetMode="External"/><Relationship Id="rId4" Type="http://schemas.openxmlformats.org/officeDocument/2006/relationships/hyperlink" Target="http://www.bitsbook.com/excerpts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computerscience.com/uses-of-hexadecimal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wokFOSxab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sciitable.com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APSI-Compression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assic.csunplugged.org/image-representation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APSI-KhanCompression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sciitable.com/" TargetMode="External"/><Relationship Id="rId3" Type="http://schemas.openxmlformats.org/officeDocument/2006/relationships/hyperlink" Target="https://bit.ly/APSI-Binary" TargetMode="External"/><Relationship Id="rId7" Type="http://schemas.openxmlformats.org/officeDocument/2006/relationships/hyperlink" Target="https://www.youtube.com/watch?v=By30SCp-Tsw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ewokFOSxabs" TargetMode="External"/><Relationship Id="rId5" Type="http://schemas.openxmlformats.org/officeDocument/2006/relationships/hyperlink" Target="https://classic.csunplugged.org/binary-numbers/" TargetMode="External"/><Relationship Id="rId4" Type="http://schemas.openxmlformats.org/officeDocument/2006/relationships/hyperlink" Target="http://www.bitsbook.com/excerpts/" TargetMode="External"/><Relationship Id="rId9" Type="http://schemas.openxmlformats.org/officeDocument/2006/relationships/hyperlink" Target="https://www.soundonsound.com/techniques/what-data-compression-does-your-music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13D3E-74A6-B149-A807-AFA623F25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2817" y="1360679"/>
            <a:ext cx="8574622" cy="2616199"/>
          </a:xfrm>
        </p:spPr>
        <p:txBody>
          <a:bodyPr>
            <a:normAutofit fontScale="90000"/>
          </a:bodyPr>
          <a:lstStyle/>
          <a:p>
            <a:r>
              <a:rPr lang="en-US" dirty="0"/>
              <a:t>DATA</a:t>
            </a:r>
            <a:br>
              <a:rPr lang="en-US" dirty="0"/>
            </a:br>
            <a:r>
              <a:rPr lang="en-US" i="1" dirty="0"/>
              <a:t>Part 2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E0CA29-D029-2041-AD66-6CE7558FAD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3804" y="4628959"/>
            <a:ext cx="9144000" cy="868362"/>
          </a:xfrm>
        </p:spPr>
        <p:txBody>
          <a:bodyPr/>
          <a:lstStyle/>
          <a:p>
            <a:r>
              <a:rPr lang="en-US" dirty="0"/>
              <a:t>Fran Trees (</a:t>
            </a:r>
            <a:r>
              <a:rPr lang="en-US" dirty="0">
                <a:hlinkClick r:id="rId3"/>
              </a:rPr>
              <a:t>fran.trees@cs.Rutgers.edu</a:t>
            </a:r>
            <a:r>
              <a:rPr lang="en-US" dirty="0"/>
              <a:t> )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8A308D-43C4-BA4D-8669-B0886C6CB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433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B5CDB-8458-B248-B9B5-BEA05644C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623" y="155448"/>
            <a:ext cx="10018713" cy="972312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72B322-85B9-4A44-8B60-9CB7575AB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846" y="2045207"/>
            <a:ext cx="10018713" cy="368503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TOPICS  (</a:t>
            </a:r>
            <a:r>
              <a:rPr lang="en-US" i="1" dirty="0"/>
              <a:t>included in CSP curriculum-BI#2)</a:t>
            </a: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2.1 Binary Numbers</a:t>
            </a:r>
          </a:p>
          <a:p>
            <a:r>
              <a:rPr lang="en-US" dirty="0">
                <a:solidFill>
                  <a:srgbClr val="C00000"/>
                </a:solidFill>
              </a:rPr>
              <a:t>2.2 Compression</a:t>
            </a:r>
          </a:p>
          <a:p>
            <a:r>
              <a:rPr lang="en-US" dirty="0">
                <a:solidFill>
                  <a:schemeClr val="tx2"/>
                </a:solidFill>
              </a:rPr>
              <a:t>2.3 Extracting Information from data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Tell a story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Answer (or formulate) questions about data</a:t>
            </a:r>
          </a:p>
          <a:p>
            <a:r>
              <a:rPr lang="en-US" dirty="0">
                <a:solidFill>
                  <a:schemeClr val="tx2"/>
                </a:solidFill>
              </a:rPr>
              <a:t>2.4 Using PROGRAMS with data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Use spreadsheet (Excel) tools or write programs to manipulate (or view) data.</a:t>
            </a:r>
          </a:p>
        </p:txBody>
      </p:sp>
    </p:spTree>
    <p:extLst>
      <p:ext uri="{BB962C8B-B14F-4D97-AF65-F5344CB8AC3E}">
        <p14:creationId xmlns:p14="http://schemas.microsoft.com/office/powerpoint/2010/main" val="293927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C103-6C5A-6B4F-8E5E-C7A4913EA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456179"/>
            <a:ext cx="10018713" cy="554064"/>
          </a:xfrm>
        </p:spPr>
        <p:txBody>
          <a:bodyPr>
            <a:normAutofit fontScale="90000"/>
          </a:bodyPr>
          <a:lstStyle/>
          <a:p>
            <a:r>
              <a:rPr lang="en-US" dirty="0"/>
              <a:t>Today’s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FFC8-7DFE-0145-9480-58C091F74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68735"/>
            <a:ext cx="10018713" cy="4780958"/>
          </a:xfrm>
        </p:spPr>
        <p:txBody>
          <a:bodyPr>
            <a:normAutofit/>
          </a:bodyPr>
          <a:lstStyle/>
          <a:p>
            <a:r>
              <a:rPr lang="en-US" dirty="0"/>
              <a:t>This is Computer Science!</a:t>
            </a:r>
          </a:p>
          <a:p>
            <a:r>
              <a:rPr lang="en-US" dirty="0"/>
              <a:t>Bits </a:t>
            </a:r>
            <a:r>
              <a:rPr lang="en-US" dirty="0">
                <a:solidFill>
                  <a:schemeClr val="tx2"/>
                </a:solidFill>
              </a:rPr>
              <a:t>and Binary Numbers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Number conversions (Binary and Hexadecimal)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Bits and File sizes</a:t>
            </a:r>
          </a:p>
          <a:p>
            <a:r>
              <a:rPr lang="en-US" dirty="0">
                <a:solidFill>
                  <a:schemeClr val="tx2"/>
                </a:solidFill>
              </a:rPr>
              <a:t>Data Compression</a:t>
            </a:r>
          </a:p>
          <a:p>
            <a:pPr lvl="1"/>
            <a:endParaRPr lang="en-US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6AEAD9-4D88-AE47-8784-E0E057C4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175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">
            <a:extLst>
              <a:ext uri="{FF2B5EF4-FFF2-40B4-BE49-F238E27FC236}">
                <a16:creationId xmlns:a16="http://schemas.microsoft.com/office/drawing/2014/main" id="{C3FC2D8F-BE7E-E841-9495-5C6DB35C2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519" y="483094"/>
            <a:ext cx="5403307" cy="608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TextBox 2">
            <a:extLst>
              <a:ext uri="{FF2B5EF4-FFF2-40B4-BE49-F238E27FC236}">
                <a16:creationId xmlns:a16="http://schemas.microsoft.com/office/drawing/2014/main" id="{46FC7B98-746E-AB48-9D83-0AADA33EE08E}"/>
              </a:ext>
            </a:extLst>
          </p:cNvPr>
          <p:cNvSpPr txBox="1">
            <a:spLocks noChangeArrowheads="1"/>
          </p:cNvSpPr>
          <p:nvPr/>
        </p:nvSpPr>
        <p:spPr bwMode="auto">
          <a:xfrm rot="-2035606">
            <a:off x="1778059" y="1025445"/>
            <a:ext cx="21859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800" b="1">
                <a:solidFill>
                  <a:srgbClr val="C00000"/>
                </a:solidFill>
              </a:rPr>
              <a:t>Mental Break</a:t>
            </a:r>
          </a:p>
          <a:p>
            <a:pPr algn="ctr"/>
            <a:r>
              <a:rPr lang="en-US" altLang="en-US" sz="1800" b="1">
                <a:solidFill>
                  <a:srgbClr val="C00000"/>
                </a:solidFill>
              </a:rPr>
              <a:t>Guessing Game</a:t>
            </a:r>
          </a:p>
        </p:txBody>
      </p:sp>
      <p:sp>
        <p:nvSpPr>
          <p:cNvPr id="56324" name="Slide Number Placeholder 2">
            <a:extLst>
              <a:ext uri="{FF2B5EF4-FFF2-40B4-BE49-F238E27FC236}">
                <a16:creationId xmlns:a16="http://schemas.microsoft.com/office/drawing/2014/main" id="{E76B2D4C-3F6C-BA40-BEF7-3737D7547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1pPr>
            <a:lvl2pPr marL="742882" indent="-285724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2pPr>
            <a:lvl3pPr marL="1142895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3pPr>
            <a:lvl4pPr marL="1600053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4pPr>
            <a:lvl5pPr marL="2057211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5pPr>
            <a:lvl6pPr marL="2514369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6pPr>
            <a:lvl7pPr marL="2971527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7pPr>
            <a:lvl8pPr marL="3428685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8pPr>
            <a:lvl9pPr marL="3885843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9pPr>
          </a:lstStyle>
          <a:p>
            <a:fld id="{18E52931-D360-9A4B-8A9F-6381ED1D3493}" type="slidenum">
              <a:rPr lang="en-US" altLang="en-US" sz="900">
                <a:solidFill>
                  <a:srgbClr val="898989"/>
                </a:solidFill>
              </a:rPr>
              <a:pPr/>
              <a:t>4</a:t>
            </a:fld>
            <a:endParaRPr lang="en-US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00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AC35D5-B2FD-A14C-B0A3-808656ADF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It's all bits…and BINARY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D00331-9073-F749-B8EE-220D08CD2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2068" y="1742551"/>
            <a:ext cx="10018713" cy="4875225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sz="2900" dirty="0"/>
          </a:p>
          <a:p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Khan Academy: </a:t>
            </a:r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https://bit.ly/APSI-Binary </a:t>
            </a:r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1"/>
            <a:r>
              <a:rPr lang="en-US" sz="8000" i="1" dirty="0">
                <a:latin typeface="Calibri" panose="020F0502020204030204" pitchFamily="34" charset="0"/>
                <a:cs typeface="Calibri" panose="020F0502020204030204" pitchFamily="34" charset="0"/>
              </a:rPr>
              <a:t>Intro to number systems  (10 minutes) – VERY BASIC</a:t>
            </a:r>
          </a:p>
          <a:p>
            <a:pPr lvl="1"/>
            <a:r>
              <a:rPr lang="en-US" sz="8000" i="1" dirty="0">
                <a:latin typeface="Calibri" panose="020F0502020204030204" pitchFamily="34" charset="0"/>
                <a:cs typeface="Calibri" panose="020F0502020204030204" pitchFamily="34" charset="0"/>
              </a:rPr>
              <a:t>Converting Decimal to Binary (3 minutes) - BASIC</a:t>
            </a:r>
          </a:p>
          <a:p>
            <a:pPr lvl="1"/>
            <a:r>
              <a:rPr lang="en-US" sz="8000" i="1" dirty="0">
                <a:latin typeface="Calibri" panose="020F0502020204030204" pitchFamily="34" charset="0"/>
                <a:cs typeface="Calibri" panose="020F0502020204030204" pitchFamily="34" charset="0"/>
              </a:rPr>
              <a:t>Converting larger numbers to binary - BASIC</a:t>
            </a:r>
          </a:p>
          <a:p>
            <a:pPr lvl="1"/>
            <a:r>
              <a:rPr lang="en-US" sz="8000" i="1" dirty="0">
                <a:latin typeface="Calibri" panose="020F0502020204030204" pitchFamily="34" charset="0"/>
                <a:cs typeface="Calibri" panose="020F0502020204030204" pitchFamily="34" charset="0"/>
              </a:rPr>
              <a:t>Adding and multiplying in binary – OPTIONAL!!!</a:t>
            </a:r>
          </a:p>
          <a:p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Blown to Bits:    </a:t>
            </a:r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http://www.bitsbook.com/excerpts/</a:t>
            </a:r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8000" i="1" dirty="0">
                <a:latin typeface="Calibri" panose="020F0502020204030204" pitchFamily="34" charset="0"/>
                <a:cs typeface="Calibri" panose="020F0502020204030204" pitchFamily="34" charset="0"/>
              </a:rPr>
              <a:t>Read chapters 1 - 5, Appendix (Internet)</a:t>
            </a:r>
          </a:p>
          <a:p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</a:rPr>
              <a:t>Binary Numbers Unplugged Activity:  </a:t>
            </a:r>
            <a:r>
              <a:rPr lang="en-US" sz="80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https://classic.csunplugged.org/binary-numbers/</a:t>
            </a:r>
            <a:endParaRPr lang="en-US" sz="8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DA890-AB4C-B54E-AF00-EB047AF79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9CD5F1-E554-7F47-B524-0E19BBCAE5E3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63235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5873-0BF8-A448-8538-6E39A4AF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496567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systems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123   </a:t>
            </a:r>
            <a:r>
              <a:rPr lang="en-US" i="1" dirty="0">
                <a:solidFill>
                  <a:srgbClr val="C00000"/>
                </a:solidFill>
              </a:rPr>
              <a:t>Base 10</a:t>
            </a:r>
            <a:br>
              <a:rPr lang="en-US" i="1" dirty="0">
                <a:solidFill>
                  <a:srgbClr val="C00000"/>
                </a:solidFill>
              </a:rPr>
            </a:br>
            <a:r>
              <a:rPr lang="en-US" sz="2700" i="1" dirty="0">
                <a:solidFill>
                  <a:srgbClr val="C00000"/>
                </a:solidFill>
              </a:rPr>
              <a:t>uses 10 digits (0,1,2,3,4,5,6,7,8,9)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DF46-4D25-E64D-8A3B-2DE884B45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806" y="1365505"/>
            <a:ext cx="10018713" cy="41818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10,000		1,000		100		10		1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10</a:t>
            </a:r>
            <a:r>
              <a:rPr lang="en-US" baseline="30000" dirty="0">
                <a:solidFill>
                  <a:srgbClr val="C00000"/>
                </a:solidFill>
              </a:rPr>
              <a:t>4</a:t>
            </a:r>
            <a:r>
              <a:rPr lang="en-US" dirty="0">
                <a:solidFill>
                  <a:srgbClr val="C00000"/>
                </a:solidFill>
              </a:rPr>
              <a:t>			  10</a:t>
            </a:r>
            <a:r>
              <a:rPr lang="en-US" baseline="30000" dirty="0">
                <a:solidFill>
                  <a:srgbClr val="C00000"/>
                </a:solidFill>
              </a:rPr>
              <a:t>3	</a:t>
            </a:r>
            <a:r>
              <a:rPr lang="en-US" dirty="0">
                <a:solidFill>
                  <a:srgbClr val="C00000"/>
                </a:solidFill>
              </a:rPr>
              <a:t>	10</a:t>
            </a:r>
            <a:r>
              <a:rPr lang="en-US" baseline="30000" dirty="0">
                <a:solidFill>
                  <a:srgbClr val="C00000"/>
                </a:solidFill>
              </a:rPr>
              <a:t>2</a:t>
            </a:r>
            <a:r>
              <a:rPr lang="en-US" dirty="0">
                <a:solidFill>
                  <a:srgbClr val="C00000"/>
                </a:solidFill>
              </a:rPr>
              <a:t>		10</a:t>
            </a:r>
            <a:r>
              <a:rPr lang="en-US" baseline="30000" dirty="0">
                <a:solidFill>
                  <a:srgbClr val="C00000"/>
                </a:solidFill>
              </a:rPr>
              <a:t>1		</a:t>
            </a:r>
            <a:r>
              <a:rPr lang="en-US" dirty="0">
                <a:solidFill>
                  <a:srgbClr val="C00000"/>
                </a:solidFill>
              </a:rPr>
              <a:t>10</a:t>
            </a:r>
            <a:r>
              <a:rPr lang="en-US" baseline="30000" dirty="0">
                <a:solidFill>
                  <a:srgbClr val="C00000"/>
                </a:solidFill>
              </a:rPr>
              <a:t>0</a:t>
            </a:r>
            <a:r>
              <a:rPr lang="en-US" dirty="0">
                <a:solidFill>
                  <a:srgbClr val="C00000"/>
                </a:solidFill>
              </a:rPr>
              <a:t>                  </a:t>
            </a:r>
          </a:p>
          <a:p>
            <a:pPr marL="0" indent="0">
              <a:buNone/>
            </a:pPr>
            <a:r>
              <a:rPr lang="en-US" baseline="30000" dirty="0">
                <a:solidFill>
                  <a:srgbClr val="C00000"/>
                </a:solidFill>
              </a:rPr>
              <a:t>                                                                     </a:t>
            </a:r>
            <a:r>
              <a:rPr lang="en-US" dirty="0">
                <a:solidFill>
                  <a:srgbClr val="002060"/>
                </a:solidFill>
              </a:rPr>
              <a:t>1             2            3</a:t>
            </a:r>
            <a:r>
              <a:rPr lang="en-US" baseline="30000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002060"/>
                </a:solidFill>
              </a:rPr>
              <a:t> = (1 x 100) + (2 x 10) </a:t>
            </a:r>
            <a:r>
              <a:rPr lang="en-US">
                <a:solidFill>
                  <a:srgbClr val="002060"/>
                </a:solidFill>
              </a:rPr>
              <a:t>+ (3 </a:t>
            </a:r>
            <a:r>
              <a:rPr lang="en-US" dirty="0">
                <a:solidFill>
                  <a:srgbClr val="002060"/>
                </a:solidFill>
              </a:rPr>
              <a:t>x 1)</a:t>
            </a:r>
          </a:p>
          <a:p>
            <a:pPr marL="0" indent="0">
              <a:buNone/>
            </a:pPr>
            <a:endParaRPr lang="en-US" baseline="300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98997-908C-CF48-8877-FCC642F5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94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5873-0BF8-A448-8538-6E39A4AF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301495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systems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Base 2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sz="2700" i="1" dirty="0">
                <a:solidFill>
                  <a:srgbClr val="C00000"/>
                </a:solidFill>
              </a:rPr>
              <a:t>uses 2 digits (0 and 1)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DF46-4D25-E64D-8A3B-2DE884B45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806" y="1365505"/>
            <a:ext cx="10018713" cy="41818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128		64	 	32		16		8		4		2		1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baseline="30000" dirty="0">
                <a:solidFill>
                  <a:srgbClr val="C00000"/>
                </a:solidFill>
              </a:rPr>
              <a:t>7</a:t>
            </a:r>
            <a:r>
              <a:rPr lang="en-US" dirty="0">
                <a:solidFill>
                  <a:srgbClr val="C00000"/>
                </a:solidFill>
              </a:rPr>
              <a:t>		 2</a:t>
            </a:r>
            <a:r>
              <a:rPr lang="en-US" baseline="30000" dirty="0">
                <a:solidFill>
                  <a:srgbClr val="C00000"/>
                </a:solidFill>
              </a:rPr>
              <a:t>6 </a:t>
            </a:r>
            <a:r>
              <a:rPr lang="en-US" dirty="0">
                <a:solidFill>
                  <a:srgbClr val="C00000"/>
                </a:solidFill>
              </a:rPr>
              <a:t>	   </a:t>
            </a:r>
            <a:r>
              <a:rPr lang="en-US" baseline="30000" dirty="0">
                <a:solidFill>
                  <a:srgbClr val="C00000"/>
                </a:solidFill>
              </a:rPr>
              <a:t>	</a:t>
            </a:r>
            <a:r>
              <a:rPr lang="en-US" dirty="0">
                <a:solidFill>
                  <a:srgbClr val="C00000"/>
                </a:solidFill>
              </a:rPr>
              <a:t> 2</a:t>
            </a:r>
            <a:r>
              <a:rPr lang="en-US" baseline="30000" dirty="0">
                <a:solidFill>
                  <a:srgbClr val="C00000"/>
                </a:solidFill>
              </a:rPr>
              <a:t>5		</a:t>
            </a:r>
            <a:r>
              <a:rPr lang="en-US" dirty="0">
                <a:solidFill>
                  <a:srgbClr val="C00000"/>
                </a:solidFill>
              </a:rPr>
              <a:t> 2</a:t>
            </a:r>
            <a:r>
              <a:rPr lang="en-US" baseline="30000" dirty="0">
                <a:solidFill>
                  <a:srgbClr val="C00000"/>
                </a:solidFill>
              </a:rPr>
              <a:t>4		</a:t>
            </a:r>
            <a:r>
              <a:rPr lang="en-US" dirty="0">
                <a:solidFill>
                  <a:srgbClr val="C00000"/>
                </a:solidFill>
              </a:rPr>
              <a:t> 2</a:t>
            </a:r>
            <a:r>
              <a:rPr lang="en-US" baseline="30000" dirty="0">
                <a:solidFill>
                  <a:srgbClr val="C00000"/>
                </a:solidFill>
              </a:rPr>
              <a:t>3		</a:t>
            </a:r>
            <a:r>
              <a:rPr lang="en-US" dirty="0">
                <a:solidFill>
                  <a:srgbClr val="C00000"/>
                </a:solidFill>
              </a:rPr>
              <a:t> 2</a:t>
            </a:r>
            <a:r>
              <a:rPr lang="en-US" baseline="30000" dirty="0">
                <a:solidFill>
                  <a:srgbClr val="C00000"/>
                </a:solidFill>
              </a:rPr>
              <a:t>2		</a:t>
            </a:r>
            <a:r>
              <a:rPr lang="en-US" dirty="0">
                <a:solidFill>
                  <a:srgbClr val="C00000"/>
                </a:solidFill>
              </a:rPr>
              <a:t> 2</a:t>
            </a:r>
            <a:r>
              <a:rPr lang="en-US" baseline="30000" dirty="0">
                <a:solidFill>
                  <a:srgbClr val="C00000"/>
                </a:solidFill>
              </a:rPr>
              <a:t>1		</a:t>
            </a:r>
            <a:r>
              <a:rPr lang="en-US" dirty="0">
                <a:solidFill>
                  <a:srgbClr val="C00000"/>
                </a:solidFill>
              </a:rPr>
              <a:t> 2</a:t>
            </a:r>
            <a:r>
              <a:rPr lang="en-US" baseline="30000" dirty="0">
                <a:solidFill>
                  <a:srgbClr val="C00000"/>
                </a:solidFill>
              </a:rPr>
              <a:t>0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			1             0		1		1  		 0		 1</a:t>
            </a:r>
          </a:p>
          <a:p>
            <a:pPr marL="0" indent="0">
              <a:buNone/>
            </a:pPr>
            <a:endParaRPr lang="en-US" baseline="30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rgbClr val="002060"/>
                </a:solidFill>
              </a:rPr>
              <a:t>Equivalent to base 10 </a:t>
            </a:r>
          </a:p>
          <a:p>
            <a:pPr marL="0" indent="0">
              <a:buNone/>
            </a:pPr>
            <a:r>
              <a:rPr lang="en-US" baseline="30000" dirty="0">
                <a:solidFill>
                  <a:srgbClr val="002060"/>
                </a:solidFill>
              </a:rPr>
              <a:t>				</a:t>
            </a:r>
            <a:r>
              <a:rPr lang="en-US" sz="3200" baseline="30000" dirty="0">
                <a:solidFill>
                  <a:srgbClr val="002060"/>
                </a:solidFill>
              </a:rPr>
              <a:t>(1 x 32)   	+   (1 x 8)  +  (1 x 4)         +  	         (1 x 1) = </a:t>
            </a:r>
            <a:r>
              <a:rPr lang="en-US" sz="3200" b="1" baseline="30000" dirty="0">
                <a:solidFill>
                  <a:srgbClr val="C00000"/>
                </a:solidFill>
              </a:rPr>
              <a:t>45 (base 10)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98997-908C-CF48-8877-FCC642F5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22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5873-0BF8-A448-8538-6E39A4AF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414528"/>
            <a:ext cx="10018713" cy="1572767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systems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Base 2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Convert 95  </a:t>
            </a:r>
            <a:r>
              <a:rPr lang="en-US" sz="2700" i="1" dirty="0">
                <a:solidFill>
                  <a:srgbClr val="C00000"/>
                </a:solidFill>
              </a:rPr>
              <a:t>From base 10 to base 2 (method 1). 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DF46-4D25-E64D-8A3B-2DE884B45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806" y="1365505"/>
            <a:ext cx="10018713" cy="41818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128		64	 	32		16		8		4		2		1</a:t>
            </a: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	  1		0             1		1		1  		 1		 1</a:t>
            </a:r>
          </a:p>
          <a:p>
            <a:pPr marL="0" indent="0">
              <a:buNone/>
            </a:pPr>
            <a:endParaRPr lang="en-US" baseline="30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rgbClr val="002060"/>
                </a:solidFill>
              </a:rPr>
              <a:t>Equivalent to base 10 </a:t>
            </a:r>
          </a:p>
          <a:p>
            <a:pPr marL="0" indent="0">
              <a:buNone/>
            </a:pPr>
            <a:r>
              <a:rPr lang="en-US" baseline="30000" dirty="0">
                <a:solidFill>
                  <a:srgbClr val="002060"/>
                </a:solidFill>
              </a:rPr>
              <a:t>		</a:t>
            </a:r>
            <a:r>
              <a:rPr lang="en-US" sz="3200" baseline="30000" dirty="0">
                <a:solidFill>
                  <a:srgbClr val="002060"/>
                </a:solidFill>
              </a:rPr>
              <a:t>(1 x 64)   	+   (1 x 16)   + (1 x 8)  +  (1 x 4)  +  (1 x 2) +(1 x 1) = </a:t>
            </a:r>
            <a:r>
              <a:rPr lang="en-US" sz="3200" b="1" baseline="30000" dirty="0">
                <a:solidFill>
                  <a:srgbClr val="C00000"/>
                </a:solidFill>
              </a:rPr>
              <a:t>95 (base 10)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98997-908C-CF48-8877-FCC642F5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6869B4-DB05-FB49-8C2E-C259413BCB66}"/>
              </a:ext>
            </a:extLst>
          </p:cNvPr>
          <p:cNvSpPr txBox="1"/>
          <p:nvPr/>
        </p:nvSpPr>
        <p:spPr>
          <a:xfrm>
            <a:off x="9790176" y="1621537"/>
            <a:ext cx="2127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95 – 64 =  31</a:t>
            </a:r>
          </a:p>
          <a:p>
            <a:r>
              <a:rPr lang="en-US" dirty="0"/>
              <a:t>31 – 16 = 15</a:t>
            </a:r>
          </a:p>
          <a:p>
            <a:r>
              <a:rPr lang="en-US" dirty="0"/>
              <a:t>15 – 8 = 7</a:t>
            </a:r>
          </a:p>
          <a:p>
            <a:r>
              <a:rPr lang="en-US" dirty="0"/>
              <a:t>7 – 4 = 3</a:t>
            </a:r>
          </a:p>
          <a:p>
            <a:r>
              <a:rPr lang="en-US" dirty="0"/>
              <a:t>3 – 2 = 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9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4E89-5ACB-2345-B0EE-B48278C28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375"/>
            <a:ext cx="10344150" cy="450850"/>
          </a:xfrm>
        </p:spPr>
        <p:txBody>
          <a:bodyPr>
            <a:normAutofit fontScale="90000"/>
          </a:bodyPr>
          <a:lstStyle/>
          <a:p>
            <a:r>
              <a:rPr lang="en-US" dirty="0"/>
              <a:t>Convert 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B1894-4BE4-2E45-A700-2D7E58A19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8291" y="828929"/>
            <a:ext cx="8864237" cy="55840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Here is another method for converting the decimal number </a:t>
            </a:r>
            <a:r>
              <a:rPr lang="en-US" b="1" dirty="0">
                <a:solidFill>
                  <a:srgbClr val="C00000"/>
                </a:solidFill>
              </a:rPr>
              <a:t>95 to a binary number (base 2).  </a:t>
            </a:r>
            <a:r>
              <a:rPr lang="en-US" dirty="0"/>
              <a:t>Keep executing the pattern until the quotient is 0.  Read the binary number equivalent from bottom to top.</a:t>
            </a:r>
          </a:p>
          <a:p>
            <a:endParaRPr lang="en-US" dirty="0"/>
          </a:p>
          <a:p>
            <a:r>
              <a:rPr lang="en-US" dirty="0"/>
              <a:t>	95 / 2 = 47 remainder 1</a:t>
            </a:r>
          </a:p>
          <a:p>
            <a:r>
              <a:rPr lang="en-US" dirty="0"/>
              <a:t>	47 / 2 = 23 remainder 1</a:t>
            </a:r>
          </a:p>
          <a:p>
            <a:r>
              <a:rPr lang="en-US" dirty="0"/>
              <a:t>	23 / 2 = 11 remainder 1</a:t>
            </a:r>
          </a:p>
          <a:p>
            <a:r>
              <a:rPr lang="en-US" dirty="0"/>
              <a:t>	11 / 2 = 5 remainder 1</a:t>
            </a:r>
          </a:p>
          <a:p>
            <a:r>
              <a:rPr lang="en-US" dirty="0"/>
              <a:t>	5 / 2 = 2 remainder 1</a:t>
            </a:r>
          </a:p>
          <a:p>
            <a:r>
              <a:rPr lang="en-US" dirty="0"/>
              <a:t>	2 / 2 = 1 remainder 0</a:t>
            </a:r>
          </a:p>
          <a:p>
            <a:r>
              <a:rPr lang="en-US" dirty="0"/>
              <a:t>	1 / 2 = </a:t>
            </a:r>
            <a:r>
              <a:rPr lang="en-US" dirty="0">
                <a:solidFill>
                  <a:srgbClr val="C00000"/>
                </a:solidFill>
              </a:rPr>
              <a:t>0</a:t>
            </a:r>
            <a:r>
              <a:rPr lang="en-US" dirty="0"/>
              <a:t> remainder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B7D258-0CF0-DB4A-8BFE-A0CFAAAD56DA}"/>
              </a:ext>
            </a:extLst>
          </p:cNvPr>
          <p:cNvSpPr txBox="1"/>
          <p:nvPr/>
        </p:nvSpPr>
        <p:spPr>
          <a:xfrm>
            <a:off x="6650409" y="3013501"/>
            <a:ext cx="4949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95</a:t>
            </a:r>
            <a:r>
              <a:rPr lang="en-US" sz="2400" dirty="0"/>
              <a:t> base 10 is equivalent to</a:t>
            </a:r>
            <a:r>
              <a:rPr lang="en-US" sz="2400" dirty="0">
                <a:solidFill>
                  <a:srgbClr val="C00000"/>
                </a:solidFill>
              </a:rPr>
              <a:t> 1011111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848580-99A1-7A45-85D4-0C158D082BF2}"/>
              </a:ext>
            </a:extLst>
          </p:cNvPr>
          <p:cNvSpPr txBox="1"/>
          <p:nvPr/>
        </p:nvSpPr>
        <p:spPr>
          <a:xfrm>
            <a:off x="7253208" y="4006312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A good programming problem!  </a:t>
            </a:r>
          </a:p>
        </p:txBody>
      </p:sp>
    </p:spTree>
    <p:extLst>
      <p:ext uri="{BB962C8B-B14F-4D97-AF65-F5344CB8AC3E}">
        <p14:creationId xmlns:p14="http://schemas.microsoft.com/office/powerpoint/2010/main" val="286833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5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4E89-5ACB-2345-B0EE-B48278C28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375"/>
            <a:ext cx="10344150" cy="450850"/>
          </a:xfrm>
        </p:spPr>
        <p:txBody>
          <a:bodyPr>
            <a:normAutofit fontScale="90000"/>
          </a:bodyPr>
          <a:lstStyle/>
          <a:p>
            <a:r>
              <a:rPr lang="en-US" dirty="0"/>
              <a:t>Convert 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B1894-4BE4-2E45-A700-2D7E58A19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345" y="658368"/>
            <a:ext cx="8864237" cy="4974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public static String </a:t>
            </a:r>
            <a:r>
              <a:rPr lang="en-US" dirty="0" err="1"/>
              <a:t>convertIteratively</a:t>
            </a:r>
            <a:r>
              <a:rPr lang="en-US" dirty="0"/>
              <a:t> (int n){</a:t>
            </a:r>
          </a:p>
          <a:p>
            <a:pPr marL="457200" lvl="1" indent="0">
              <a:buNone/>
            </a:pPr>
            <a:r>
              <a:rPr lang="en-US" dirty="0"/>
              <a:t>String s = "";</a:t>
            </a:r>
          </a:p>
          <a:p>
            <a:pPr marL="457200" lvl="1" indent="0">
              <a:buNone/>
            </a:pPr>
            <a:r>
              <a:rPr lang="en-US" dirty="0"/>
              <a:t>while (n &gt; 0){</a:t>
            </a:r>
          </a:p>
          <a:p>
            <a:pPr marL="457200" lvl="1" indent="0">
              <a:buNone/>
            </a:pPr>
            <a:r>
              <a:rPr lang="en-US" dirty="0"/>
              <a:t> 	int remainder = n%2;</a:t>
            </a:r>
          </a:p>
          <a:p>
            <a:pPr marL="457200" lvl="1" indent="0">
              <a:buNone/>
            </a:pPr>
            <a:r>
              <a:rPr lang="en-US" dirty="0"/>
              <a:t>	s = remainder + s;</a:t>
            </a:r>
          </a:p>
          <a:p>
            <a:pPr marL="457200" lvl="1" indent="0">
              <a:buNone/>
            </a:pPr>
            <a:r>
              <a:rPr lang="en-US" dirty="0"/>
              <a:t>	n = n/2; </a:t>
            </a:r>
            <a:br>
              <a:rPr lang="en-US" dirty="0"/>
            </a:br>
            <a:r>
              <a:rPr lang="en-US" dirty="0"/>
              <a:t>}</a:t>
            </a:r>
          </a:p>
          <a:p>
            <a:pPr marL="457200" lvl="1" indent="0">
              <a:buNone/>
            </a:pPr>
            <a:r>
              <a:rPr lang="en-US" dirty="0"/>
              <a:t>return s;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2902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4E89-5ACB-2345-B0EE-B48278C28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375"/>
            <a:ext cx="10344150" cy="450850"/>
          </a:xfrm>
        </p:spPr>
        <p:txBody>
          <a:bodyPr>
            <a:normAutofit fontScale="90000"/>
          </a:bodyPr>
          <a:lstStyle/>
          <a:p>
            <a:r>
              <a:rPr lang="en-US" dirty="0"/>
              <a:t>Convert decimal to binary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5C2085-A300-4044-922F-F1C34F5CB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309" y="1016430"/>
            <a:ext cx="5440120" cy="51058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31D544-8820-C84B-A7D2-F12597288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449" y="1144291"/>
            <a:ext cx="3262383" cy="336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51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4E89-5ACB-2345-B0EE-B48278C28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375"/>
            <a:ext cx="10344150" cy="450850"/>
          </a:xfrm>
        </p:spPr>
        <p:txBody>
          <a:bodyPr>
            <a:normAutofit fontScale="90000"/>
          </a:bodyPr>
          <a:lstStyle/>
          <a:p>
            <a:r>
              <a:rPr lang="en-US" dirty="0"/>
              <a:t>Convert 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B1894-4BE4-2E45-A700-2D7E58A19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0467" y="865505"/>
            <a:ext cx="5023757" cy="5584063"/>
          </a:xfrm>
        </p:spPr>
        <p:txBody>
          <a:bodyPr/>
          <a:lstStyle/>
          <a:p>
            <a:r>
              <a:rPr lang="en-US" dirty="0"/>
              <a:t>Here is the method for converting and printing the decimal number </a:t>
            </a:r>
            <a:r>
              <a:rPr lang="en-US" b="1" dirty="0">
                <a:solidFill>
                  <a:srgbClr val="C00000"/>
                </a:solidFill>
              </a:rPr>
              <a:t>95</a:t>
            </a:r>
            <a:r>
              <a:rPr lang="en-US" dirty="0"/>
              <a:t> to a binary number (base 2).</a:t>
            </a:r>
          </a:p>
          <a:p>
            <a:endParaRPr lang="en-US" dirty="0"/>
          </a:p>
          <a:p>
            <a:r>
              <a:rPr lang="en-US" dirty="0"/>
              <a:t>	95 / 2 = 47 remainder 1</a:t>
            </a:r>
          </a:p>
          <a:p>
            <a:r>
              <a:rPr lang="en-US" dirty="0"/>
              <a:t>	47 / 2 = 23 remainder 1</a:t>
            </a:r>
          </a:p>
          <a:p>
            <a:r>
              <a:rPr lang="en-US" dirty="0"/>
              <a:t>	23 / 2 = 11 remainder 1</a:t>
            </a:r>
          </a:p>
          <a:p>
            <a:r>
              <a:rPr lang="en-US" dirty="0"/>
              <a:t>	11 / 2 = 5 remainder 1</a:t>
            </a:r>
          </a:p>
          <a:p>
            <a:r>
              <a:rPr lang="en-US" dirty="0"/>
              <a:t>	5 / 2 = 2 remainder 1</a:t>
            </a:r>
          </a:p>
          <a:p>
            <a:r>
              <a:rPr lang="en-US" dirty="0"/>
              <a:t>	2 / 2 = 1 remainder 0</a:t>
            </a:r>
          </a:p>
          <a:p>
            <a:r>
              <a:rPr lang="en-US" dirty="0"/>
              <a:t>	1 / 2 = 0 remainder 1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D85494-1B80-5A4E-A19B-07BC8B358713}"/>
              </a:ext>
            </a:extLst>
          </p:cNvPr>
          <p:cNvSpPr txBox="1"/>
          <p:nvPr/>
        </p:nvSpPr>
        <p:spPr>
          <a:xfrm>
            <a:off x="6364224" y="987425"/>
            <a:ext cx="5355772" cy="47602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r>
              <a:rPr lang="en-US" dirty="0"/>
              <a:t>Now, let's look at this same problem </a:t>
            </a:r>
            <a:r>
              <a:rPr lang="en-US" b="1" dirty="0">
                <a:solidFill>
                  <a:srgbClr val="C00000"/>
                </a:solidFill>
              </a:rPr>
              <a:t>recursively.</a:t>
            </a:r>
          </a:p>
          <a:p>
            <a:endParaRPr lang="en-US" dirty="0"/>
          </a:p>
          <a:p>
            <a:pPr lvl="0"/>
            <a:r>
              <a:rPr lang="en-US" b="1" dirty="0"/>
              <a:t>First, know how to take one step: </a:t>
            </a:r>
            <a:r>
              <a:rPr lang="en-US" dirty="0"/>
              <a:t>A step seems to be "Divide by 2; Note the quotient and the remainder"</a:t>
            </a:r>
          </a:p>
          <a:p>
            <a:pPr lvl="0"/>
            <a:endParaRPr lang="en-US" dirty="0"/>
          </a:p>
          <a:p>
            <a:pPr lvl="0"/>
            <a:r>
              <a:rPr lang="en-US" b="1" dirty="0"/>
              <a:t>Second, break each problem down into one step plus a smaller problem: </a:t>
            </a:r>
          </a:p>
          <a:p>
            <a:r>
              <a:rPr lang="en-US" dirty="0"/>
              <a:t>The quotient is smaller than the original number. </a:t>
            </a:r>
          </a:p>
          <a:p>
            <a:r>
              <a:rPr lang="en-US" dirty="0"/>
              <a:t>The above process is now done with the quotient. </a:t>
            </a:r>
          </a:p>
          <a:p>
            <a:r>
              <a:rPr lang="en-US" dirty="0"/>
              <a:t>Therefore I have a smaller problem.</a:t>
            </a:r>
          </a:p>
          <a:p>
            <a:endParaRPr lang="en-US" dirty="0"/>
          </a:p>
          <a:p>
            <a:pPr lvl="0"/>
            <a:r>
              <a:rPr lang="en-US" b="1" dirty="0"/>
              <a:t>Know how and when to stop: </a:t>
            </a:r>
            <a:r>
              <a:rPr lang="en-US" dirty="0"/>
              <a:t>Stop when the quotient is 0. </a:t>
            </a:r>
          </a:p>
          <a:p>
            <a:pPr lvl="0"/>
            <a:r>
              <a:rPr lang="en-US" dirty="0"/>
              <a:t>Actually, the recursion stops when the quotient &lt;= 0. Print out the remainders when I finally have a quotient of 0. </a:t>
            </a:r>
          </a:p>
          <a:p>
            <a:pPr lvl="0"/>
            <a:r>
              <a:rPr lang="en-US" dirty="0"/>
              <a:t>The last remainder must be written first. </a:t>
            </a:r>
          </a:p>
        </p:txBody>
      </p:sp>
    </p:spTree>
    <p:extLst>
      <p:ext uri="{BB962C8B-B14F-4D97-AF65-F5344CB8AC3E}">
        <p14:creationId xmlns:p14="http://schemas.microsoft.com/office/powerpoint/2010/main" val="304945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24E89-5ACB-2345-B0EE-B48278C28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79375"/>
            <a:ext cx="10344150" cy="450850"/>
          </a:xfrm>
        </p:spPr>
        <p:txBody>
          <a:bodyPr>
            <a:normAutofit fontScale="90000"/>
          </a:bodyPr>
          <a:lstStyle/>
          <a:p>
            <a:r>
              <a:rPr lang="en-US" dirty="0"/>
              <a:t>Convert decimal to binary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B1894-4BE4-2E45-A700-2D7E58A19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345" y="658368"/>
            <a:ext cx="8864237" cy="49743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public static String convert(int N){</a:t>
            </a:r>
          </a:p>
          <a:p>
            <a:pPr marL="0" indent="0">
              <a:buNone/>
            </a:pPr>
            <a:r>
              <a:rPr lang="en-US" dirty="0"/>
              <a:t>	if (N &lt;= 0 ) return "";</a:t>
            </a:r>
          </a:p>
          <a:p>
            <a:pPr marL="0" indent="0">
              <a:buNone/>
            </a:pPr>
            <a:r>
              <a:rPr lang="en-US" dirty="0"/>
              <a:t>		return convert(N/2) + (N % 2);</a:t>
            </a:r>
          </a:p>
          <a:p>
            <a:pPr marL="0" indent="0">
              <a:buNone/>
            </a:pPr>
            <a:r>
              <a:rPr lang="en-US" dirty="0"/>
              <a:t>	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948441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5873-0BF8-A448-8538-6E39A4AFD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94986"/>
            <a:ext cx="10018713" cy="1301495"/>
          </a:xfrm>
        </p:spPr>
        <p:txBody>
          <a:bodyPr>
            <a:normAutofit fontScale="90000"/>
          </a:bodyPr>
          <a:lstStyle/>
          <a:p>
            <a:r>
              <a:rPr lang="en-US" dirty="0"/>
              <a:t>Number systems</a:t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Base 16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sz="2700" i="1" dirty="0">
                <a:solidFill>
                  <a:srgbClr val="C00000"/>
                </a:solidFill>
              </a:rPr>
              <a:t>uses 16 digits (0,1,2,3,4,5,6,7,8,9,A,B,C,D,E,F)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1DF46-4D25-E64D-8A3B-2DE884B45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806" y="1365505"/>
            <a:ext cx="10018713" cy="418185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4096		256		   16		1</a:t>
            </a:r>
          </a:p>
          <a:p>
            <a:pPr marL="0" indent="0">
              <a:buNone/>
            </a:pPr>
            <a:r>
              <a:rPr lang="en-US" baseline="30000" dirty="0">
                <a:solidFill>
                  <a:srgbClr val="C00000"/>
                </a:solidFill>
              </a:rPr>
              <a:t>	</a:t>
            </a:r>
            <a:r>
              <a:rPr lang="en-US" dirty="0">
                <a:solidFill>
                  <a:srgbClr val="C00000"/>
                </a:solidFill>
              </a:rPr>
              <a:t> 	  16</a:t>
            </a:r>
            <a:r>
              <a:rPr lang="en-US" baseline="30000" dirty="0">
                <a:solidFill>
                  <a:srgbClr val="C00000"/>
                </a:solidFill>
              </a:rPr>
              <a:t>3		</a:t>
            </a:r>
            <a:r>
              <a:rPr lang="en-US" dirty="0">
                <a:solidFill>
                  <a:srgbClr val="C00000"/>
                </a:solidFill>
              </a:rPr>
              <a:t> 16</a:t>
            </a:r>
            <a:r>
              <a:rPr lang="en-US" baseline="30000" dirty="0">
                <a:solidFill>
                  <a:srgbClr val="C00000"/>
                </a:solidFill>
              </a:rPr>
              <a:t>2		   </a:t>
            </a:r>
            <a:r>
              <a:rPr lang="en-US" dirty="0">
                <a:solidFill>
                  <a:srgbClr val="C00000"/>
                </a:solidFill>
              </a:rPr>
              <a:t> 16</a:t>
            </a:r>
            <a:r>
              <a:rPr lang="en-US" baseline="30000" dirty="0">
                <a:solidFill>
                  <a:srgbClr val="C00000"/>
                </a:solidFill>
              </a:rPr>
              <a:t>1		</a:t>
            </a:r>
            <a:r>
              <a:rPr lang="en-US" dirty="0">
                <a:solidFill>
                  <a:srgbClr val="C00000"/>
                </a:solidFill>
              </a:rPr>
              <a:t> 16</a:t>
            </a:r>
            <a:r>
              <a:rPr lang="en-US" baseline="30000" dirty="0">
                <a:solidFill>
                  <a:srgbClr val="C00000"/>
                </a:solidFill>
              </a:rPr>
              <a:t>0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		 		 		     1			  A</a:t>
            </a:r>
            <a:endParaRPr lang="en-US" baseline="30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baseline="30000" dirty="0">
                <a:solidFill>
                  <a:srgbClr val="002060"/>
                </a:solidFill>
              </a:rPr>
              <a:t>Equivalent to base 10 </a:t>
            </a:r>
          </a:p>
          <a:p>
            <a:pPr marL="0" indent="0">
              <a:buNone/>
            </a:pPr>
            <a:r>
              <a:rPr lang="en-US" baseline="30000" dirty="0">
                <a:solidFill>
                  <a:srgbClr val="002060"/>
                </a:solidFill>
              </a:rPr>
              <a:t>							</a:t>
            </a:r>
            <a:r>
              <a:rPr lang="en-US" sz="3200" baseline="30000" dirty="0">
                <a:solidFill>
                  <a:srgbClr val="002060"/>
                </a:solidFill>
              </a:rPr>
              <a:t>(1 x 16)   	+   (10 x 1)  =  </a:t>
            </a:r>
            <a:r>
              <a:rPr lang="en-US" sz="3200" b="1" baseline="30000" dirty="0">
                <a:solidFill>
                  <a:srgbClr val="C00000"/>
                </a:solidFill>
              </a:rPr>
              <a:t>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98997-908C-CF48-8877-FCC642F58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BB555B-E2B1-4447-8F58-C80C1ED580F4}"/>
              </a:ext>
            </a:extLst>
          </p:cNvPr>
          <p:cNvSpPr txBox="1"/>
          <p:nvPr/>
        </p:nvSpPr>
        <p:spPr>
          <a:xfrm>
            <a:off x="9156192" y="3271766"/>
            <a:ext cx="164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0001          1010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426DBB-3333-AC4D-80DD-C44442F8A19F}"/>
              </a:ext>
            </a:extLst>
          </p:cNvPr>
          <p:cNvSpPr txBox="1"/>
          <p:nvPr/>
        </p:nvSpPr>
        <p:spPr>
          <a:xfrm>
            <a:off x="9217152" y="288299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	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B138D7-422C-C54F-ADB6-1D60934400EA}"/>
              </a:ext>
            </a:extLst>
          </p:cNvPr>
          <p:cNvSpPr txBox="1"/>
          <p:nvPr/>
        </p:nvSpPr>
        <p:spPr>
          <a:xfrm>
            <a:off x="9156192" y="3853514"/>
            <a:ext cx="1795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     +        8   + 2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69212F-86B6-3844-8C98-0602DEB3BF71}"/>
              </a:ext>
            </a:extLst>
          </p:cNvPr>
          <p:cNvSpPr txBox="1"/>
          <p:nvPr/>
        </p:nvSpPr>
        <p:spPr>
          <a:xfrm>
            <a:off x="12728448" y="2755392"/>
            <a:ext cx="51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EEFFB241-8214-9C42-9BFE-5023CE2253AA}"/>
              </a:ext>
            </a:extLst>
          </p:cNvPr>
          <p:cNvSpPr txBox="1"/>
          <p:nvPr/>
        </p:nvSpPr>
        <p:spPr>
          <a:xfrm>
            <a:off x="2247254" y="5005953"/>
            <a:ext cx="804362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Hexadecimal</a:t>
            </a:r>
            <a:r>
              <a:rPr lang="en-US" dirty="0"/>
              <a:t> numbering system is often </a:t>
            </a:r>
            <a:r>
              <a:rPr lang="en-US" b="1" dirty="0"/>
              <a:t>used</a:t>
            </a:r>
            <a:r>
              <a:rPr lang="en-US" dirty="0"/>
              <a:t> by programmers to simplify the binary numbering system. ... This means that one </a:t>
            </a:r>
            <a:r>
              <a:rPr lang="en-US" b="1" dirty="0"/>
              <a:t>hexadecimal</a:t>
            </a:r>
            <a:r>
              <a:rPr lang="en-US" dirty="0"/>
              <a:t> digit is equivalent to four binary digits. </a:t>
            </a:r>
            <a:r>
              <a:rPr lang="en-US" b="1" dirty="0"/>
              <a:t>Computers use</a:t>
            </a:r>
            <a:r>
              <a:rPr lang="en-US" dirty="0"/>
              <a:t> binary numbering system while humans </a:t>
            </a:r>
            <a:r>
              <a:rPr lang="en-US" b="1" dirty="0"/>
              <a:t>use hexadecimal</a:t>
            </a:r>
            <a:r>
              <a:rPr lang="en-US" dirty="0"/>
              <a:t> numbering system to shorten binary and make it easier to understand. (4 bits often called a nibble!)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B428BF-81AF-F84E-801F-B6261CAB3204}"/>
              </a:ext>
            </a:extLst>
          </p:cNvPr>
          <p:cNvSpPr txBox="1"/>
          <p:nvPr/>
        </p:nvSpPr>
        <p:spPr>
          <a:xfrm>
            <a:off x="9633400" y="3562640"/>
            <a:ext cx="841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11010</a:t>
            </a:r>
          </a:p>
        </p:txBody>
      </p:sp>
    </p:spTree>
    <p:extLst>
      <p:ext uri="{BB962C8B-B14F-4D97-AF65-F5344CB8AC3E}">
        <p14:creationId xmlns:p14="http://schemas.microsoft.com/office/powerpoint/2010/main" val="196980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B02C2-DBE0-BF4A-99EF-EF7A56C8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73" y="375818"/>
            <a:ext cx="10018713" cy="545592"/>
          </a:xfrm>
        </p:spPr>
        <p:txBody>
          <a:bodyPr>
            <a:normAutofit fontScale="90000"/>
          </a:bodyPr>
          <a:lstStyle/>
          <a:p>
            <a:r>
              <a:rPr lang="en-US" dirty="0"/>
              <a:t>Why study binary?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A1E39-C8B5-554C-B0F5-4C8C95A46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9654" y="122236"/>
            <a:ext cx="10018713" cy="3124201"/>
          </a:xfrm>
        </p:spPr>
        <p:txBody>
          <a:bodyPr/>
          <a:lstStyle/>
          <a:p>
            <a:r>
              <a:rPr lang="en-US" dirty="0"/>
              <a:t>How computers work: Bits and data</a:t>
            </a:r>
          </a:p>
          <a:p>
            <a:pPr lvl="1"/>
            <a:r>
              <a:rPr lang="en-US" dirty="0" err="1"/>
              <a:t>Code.org</a:t>
            </a:r>
            <a:r>
              <a:rPr lang="en-US" dirty="0"/>
              <a:t> videos: </a:t>
            </a:r>
            <a:r>
              <a:rPr lang="en-US" dirty="0">
                <a:hlinkClick r:id="rId3"/>
              </a:rPr>
              <a:t>https://www.youtube.com/watch?v=ewokFOSxabs </a:t>
            </a:r>
            <a:r>
              <a:rPr lang="en-US" dirty="0"/>
              <a:t>6 minutes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CEB06-E9B4-1448-BB64-6BF9CCDF2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2BE72-7F35-7240-AEC7-1B396A1C8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063" y="2231757"/>
            <a:ext cx="7301873" cy="415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027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15FD8-3DF7-1E47-843C-4055552D5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20675"/>
            <a:ext cx="10018713" cy="910525"/>
          </a:xfrm>
        </p:spPr>
        <p:txBody>
          <a:bodyPr/>
          <a:lstStyle/>
          <a:p>
            <a:r>
              <a:rPr lang="en-US" dirty="0"/>
              <a:t>Text in binary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B0431-41EA-C447-A0DC-6ADA0BA7F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8F76E0-162F-3C4F-9477-091231EB9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6356" y="1089078"/>
            <a:ext cx="4847310" cy="531902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1FDA71A-2EE0-F849-9A19-1645401671DA}"/>
              </a:ext>
            </a:extLst>
          </p:cNvPr>
          <p:cNvSpPr/>
          <p:nvPr/>
        </p:nvSpPr>
        <p:spPr>
          <a:xfrm>
            <a:off x="7614151" y="1957975"/>
            <a:ext cx="2768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http://www.asciitable.com/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05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AAC3BD8D-1034-2046-8056-810B0F03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MS PGothic" panose="020B0600070205080204" pitchFamily="34" charset="-128"/>
              </a:rPr>
              <a:t>Why do photos take so much room???</a:t>
            </a:r>
          </a:p>
        </p:txBody>
      </p:sp>
      <p:sp>
        <p:nvSpPr>
          <p:cNvPr id="58373" name="Slide Number Placeholder 2">
            <a:extLst>
              <a:ext uri="{FF2B5EF4-FFF2-40B4-BE49-F238E27FC236}">
                <a16:creationId xmlns:a16="http://schemas.microsoft.com/office/drawing/2014/main" id="{2A219354-2714-7649-B77D-58FCE63AE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1pPr>
            <a:lvl2pPr marL="742882" indent="-285724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2pPr>
            <a:lvl3pPr marL="1142895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3pPr>
            <a:lvl4pPr marL="1600053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4pPr>
            <a:lvl5pPr marL="2057211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5pPr>
            <a:lvl6pPr marL="2514369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6pPr>
            <a:lvl7pPr marL="2971527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7pPr>
            <a:lvl8pPr marL="3428685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8pPr>
            <a:lvl9pPr marL="3885843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9pPr>
          </a:lstStyle>
          <a:p>
            <a:fld id="{751E23A6-5DED-5341-964C-6EB44EA752AF}" type="slidenum">
              <a:rPr lang="en-US" altLang="en-US" sz="900">
                <a:solidFill>
                  <a:srgbClr val="898989"/>
                </a:solidFill>
              </a:rPr>
              <a:pPr/>
              <a:t>17</a:t>
            </a:fld>
            <a:endParaRPr lang="en-US" altLang="en-US" sz="900">
              <a:solidFill>
                <a:srgbClr val="898989"/>
              </a:solidFill>
            </a:endParaRPr>
          </a:p>
        </p:txBody>
      </p:sp>
      <p:pic>
        <p:nvPicPr>
          <p:cNvPr id="58370" name="Picture 5" descr="IMG_6888.JPG">
            <a:extLst>
              <a:ext uri="{FF2B5EF4-FFF2-40B4-BE49-F238E27FC236}">
                <a16:creationId xmlns:a16="http://schemas.microsoft.com/office/drawing/2014/main" id="{DE198ABE-B96C-2143-99D3-75A8F203F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780" y="2438399"/>
            <a:ext cx="2376454" cy="316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2" descr="C:\Users\Fran\Pictures\Hammerhead.jpg">
            <a:extLst>
              <a:ext uri="{FF2B5EF4-FFF2-40B4-BE49-F238E27FC236}">
                <a16:creationId xmlns:a16="http://schemas.microsoft.com/office/drawing/2014/main" id="{EC053EEE-DD31-A243-95D9-8220B9EB0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279" y="2840832"/>
            <a:ext cx="2647914" cy="1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954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>
            <a:extLst>
              <a:ext uri="{FF2B5EF4-FFF2-40B4-BE49-F238E27FC236}">
                <a16:creationId xmlns:a16="http://schemas.microsoft.com/office/drawing/2014/main" id="{DA78C230-22C6-A74C-A743-DB86758611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24093" y="243840"/>
            <a:ext cx="8574622" cy="97298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b="1" dirty="0">
                <a:ea typeface="MS PGothic" panose="020B0600070205080204" pitchFamily="34" charset="-128"/>
              </a:rPr>
              <a:t>How many bits?</a:t>
            </a:r>
          </a:p>
        </p:txBody>
      </p:sp>
      <p:sp>
        <p:nvSpPr>
          <p:cNvPr id="61442" name="Content Placeholder 2">
            <a:extLst>
              <a:ext uri="{FF2B5EF4-FFF2-40B4-BE49-F238E27FC236}">
                <a16:creationId xmlns:a16="http://schemas.microsoft.com/office/drawing/2014/main" id="{2E1E391B-7173-9245-AD9D-924356CA1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4561" y="1791537"/>
            <a:ext cx="6987645" cy="138853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279" dirty="0">
                <a:ea typeface="MS PGothic" panose="020B0600070205080204" pitchFamily="34" charset="-128"/>
              </a:rPr>
              <a:t>479 x 332 = 159,028 pixels</a:t>
            </a:r>
          </a:p>
          <a:p>
            <a:pPr lvl="1" eaLnBrk="1" hangingPunct="1"/>
            <a:r>
              <a:rPr lang="en-US" altLang="en-US" sz="2279" dirty="0">
                <a:ea typeface="MS PGothic" panose="020B0600070205080204" pitchFamily="34" charset="-128"/>
              </a:rPr>
              <a:t>RGB, 255 values each, 8 bits, 24 bits</a:t>
            </a:r>
          </a:p>
          <a:p>
            <a:pPr lvl="1" eaLnBrk="1" hangingPunct="1"/>
            <a:r>
              <a:rPr lang="en-US" altLang="en-US" sz="2279" dirty="0">
                <a:ea typeface="MS PGothic" panose="020B0600070205080204" pitchFamily="34" charset="-128"/>
              </a:rPr>
              <a:t>3,816,672 Bits (no alpha channel value)</a:t>
            </a:r>
          </a:p>
          <a:p>
            <a:pPr eaLnBrk="1" hangingPunct="1"/>
            <a:endParaRPr lang="en-US" altLang="en-US" sz="2279" dirty="0">
              <a:ea typeface="MS PGothic" panose="020B0600070205080204" pitchFamily="34" charset="-128"/>
            </a:endParaRPr>
          </a:p>
          <a:p>
            <a:pPr eaLnBrk="1" hangingPunct="1"/>
            <a:r>
              <a:rPr lang="en-US" altLang="en-US" sz="2279" dirty="0">
                <a:ea typeface="MS PGothic" panose="020B0600070205080204" pitchFamily="34" charset="-128"/>
              </a:rPr>
              <a:t>How many bits in a one-hour video with each frame at 640 x 480, 24 bits/pixel, 25 fps (frames per second)</a:t>
            </a:r>
          </a:p>
          <a:p>
            <a:pPr lvl="1" eaLnBrk="1" hangingPunct="1"/>
            <a:r>
              <a:rPr lang="en-US" altLang="en-US" sz="2279" dirty="0">
                <a:ea typeface="MS PGothic" panose="020B0600070205080204" pitchFamily="34" charset="-128"/>
              </a:rPr>
              <a:t>Do the math, how many bits/bytes?</a:t>
            </a:r>
          </a:p>
        </p:txBody>
      </p:sp>
      <p:sp>
        <p:nvSpPr>
          <p:cNvPr id="60421" name="Slide Number Placeholder 2">
            <a:extLst>
              <a:ext uri="{FF2B5EF4-FFF2-40B4-BE49-F238E27FC236}">
                <a16:creationId xmlns:a16="http://schemas.microsoft.com/office/drawing/2014/main" id="{912A6F97-FB60-7941-AB7E-85174FBC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1pPr>
            <a:lvl2pPr marL="742882" indent="-285724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2pPr>
            <a:lvl3pPr marL="1142895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3pPr>
            <a:lvl4pPr marL="1600053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4pPr>
            <a:lvl5pPr marL="2057211" indent="-228579"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5pPr>
            <a:lvl6pPr marL="2514369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6pPr>
            <a:lvl7pPr marL="2971527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7pPr>
            <a:lvl8pPr marL="3428685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8pPr>
            <a:lvl9pPr marL="3885843" indent="-22857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urier New" panose="02070309020205020404" pitchFamily="49" charset="0"/>
                <a:ea typeface="MS PGothic" panose="020B0600070205080204" pitchFamily="34" charset="-128"/>
              </a:defRPr>
            </a:lvl9pPr>
          </a:lstStyle>
          <a:p>
            <a:fld id="{506B80F0-17C9-1D44-B2B7-EF847B9AA109}" type="slidenum">
              <a:rPr lang="en-US" altLang="en-US" sz="900">
                <a:solidFill>
                  <a:srgbClr val="898989"/>
                </a:solidFill>
              </a:rPr>
              <a:pPr/>
              <a:t>18</a:t>
            </a:fld>
            <a:endParaRPr lang="en-US" altLang="en-US" sz="900" dirty="0">
              <a:solidFill>
                <a:srgbClr val="898989"/>
              </a:solidFill>
            </a:endParaRPr>
          </a:p>
        </p:txBody>
      </p:sp>
      <p:pic>
        <p:nvPicPr>
          <p:cNvPr id="61443" name="Picture 2" descr="C:\Users\Fran\Pictures\Hammerhead.jpg">
            <a:extLst>
              <a:ext uri="{FF2B5EF4-FFF2-40B4-BE49-F238E27FC236}">
                <a16:creationId xmlns:a16="http://schemas.microsoft.com/office/drawing/2014/main" id="{D6A6A735-58AA-5140-9D43-F3DC63026D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93" y="1216828"/>
            <a:ext cx="3461574" cy="2399976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738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D0F1-F4D2-0C4F-91F4-85D2066B7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09" y="-135611"/>
            <a:ext cx="10018713" cy="1752599"/>
          </a:xfrm>
        </p:spPr>
        <p:txBody>
          <a:bodyPr/>
          <a:lstStyle/>
          <a:p>
            <a:r>
              <a:rPr lang="en-US" dirty="0"/>
              <a:t>Data Compression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04705-99AB-604D-9625-CA992E2A2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038386"/>
            <a:ext cx="10018713" cy="5625885"/>
          </a:xfrm>
        </p:spPr>
        <p:txBody>
          <a:bodyPr>
            <a:normAutofit/>
          </a:bodyPr>
          <a:lstStyle/>
          <a:p>
            <a:pPr marL="434066" indent="-43406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Khan Academy: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https://bit.ly/APSI-Compression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899905" lvl="1" indent="-434066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Text Compression</a:t>
            </a:r>
          </a:p>
          <a:p>
            <a:pPr marL="899905" lvl="1" indent="-434066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Simple Image Compression</a:t>
            </a:r>
          </a:p>
          <a:p>
            <a:pPr marL="899905" lvl="1" indent="-434066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RLE</a:t>
            </a:r>
          </a:p>
          <a:p>
            <a:pPr marL="899905" lvl="1" indent="-434066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Lossless File Compression</a:t>
            </a:r>
          </a:p>
          <a:p>
            <a:pPr marL="899905" lvl="1" indent="-434066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Lossy Compression</a:t>
            </a:r>
          </a:p>
          <a:p>
            <a:pPr marL="899905" lvl="1" indent="-434066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Lossy vs Lossless Compression</a:t>
            </a:r>
          </a:p>
          <a:p>
            <a:pPr marL="434066" indent="-43406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Computer Science Unplugged: </a:t>
            </a:r>
            <a:r>
              <a:rPr lang="en-US" dirty="0">
                <a:hlinkClick r:id="rId4"/>
              </a:rPr>
              <a:t>https://classic.csunplugged.org/image-representation/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106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D0F1-F4D2-0C4F-91F4-85D2066B7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Compression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04705-99AB-604D-9625-CA992E2A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34066" indent="-43406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Why do we need data compression?</a:t>
            </a:r>
          </a:p>
          <a:p>
            <a:pPr marL="434066" indent="-434066">
              <a:buFont typeface="Arial" panose="020B0604020202020204" pitchFamily="34" charset="0"/>
              <a:buChar char="•"/>
            </a:pPr>
            <a:r>
              <a:rPr lang="en-US" dirty="0"/>
              <a:t>What file types do you know of that are compressed?</a:t>
            </a:r>
            <a:endParaRPr lang="en-US" dirty="0">
              <a:solidFill>
                <a:schemeClr val="tx1"/>
              </a:solidFill>
            </a:endParaRPr>
          </a:p>
          <a:p>
            <a:pPr marL="434066" indent="-434066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5476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0D0F1-F4D2-0C4F-91F4-85D2066B7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Compression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D04705-99AB-604D-9625-CA992E2A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en-US" b="1" dirty="0"/>
              <a:t>Lossless</a:t>
            </a:r>
            <a:r>
              <a:rPr lang="en-US" dirty="0"/>
              <a:t> compression algorithms reduce the size of files without losing any information in the file, which means that we can reconstruct the original data from the compressed file.</a:t>
            </a:r>
          </a:p>
          <a:p>
            <a:pPr fontAlgn="base"/>
            <a:r>
              <a:rPr lang="en-US" b="1" dirty="0"/>
              <a:t>Lossy</a:t>
            </a:r>
            <a:r>
              <a:rPr lang="en-US" dirty="0"/>
              <a:t> compression algorithms reduce the size of files by discarding the less important information in a file, which can significantly reduce file size but MAY also affect file quality.</a:t>
            </a:r>
          </a:p>
          <a:p>
            <a:pPr marL="457200" lvl="1" indent="0">
              <a:buNone/>
            </a:pPr>
            <a:r>
              <a:rPr lang="en-US" i="1" dirty="0">
                <a:solidFill>
                  <a:schemeClr val="tx1"/>
                </a:solidFill>
              </a:rPr>
              <a:t>		Khan academy</a:t>
            </a:r>
          </a:p>
        </p:txBody>
      </p:sp>
    </p:spTree>
    <p:extLst>
      <p:ext uri="{BB962C8B-B14F-4D97-AF65-F5344CB8AC3E}">
        <p14:creationId xmlns:p14="http://schemas.microsoft.com/office/powerpoint/2010/main" val="561468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3E56-FC28-6049-ABD6-74D36861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331" y="316693"/>
            <a:ext cx="10018713" cy="647054"/>
          </a:xfrm>
        </p:spPr>
        <p:txBody>
          <a:bodyPr>
            <a:normAutofit fontScale="90000"/>
          </a:bodyPr>
          <a:lstStyle/>
          <a:p>
            <a:r>
              <a:rPr lang="en-US" dirty="0"/>
              <a:t>Lossless Image compression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B0A9D-3C9A-DD4A-A7FE-FE8D3F29B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808" y="1567159"/>
            <a:ext cx="4182215" cy="268222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Bitmap</a:t>
            </a:r>
          </a:p>
          <a:p>
            <a:pPr marL="0" indent="0">
              <a:buNone/>
            </a:pPr>
            <a:r>
              <a:rPr lang="en-US" dirty="0"/>
              <a:t>0001100000110000 0011110001111000 0111111011111100 1111111111111110 1111111111111110 1111111111111110 1111111111111110 1111111111111110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FE141-DD84-5547-892C-191BC5B9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0F42C-92B3-014C-A213-21500BE4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095" y="1518834"/>
            <a:ext cx="3820332" cy="3820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4A6A18-8B7E-724C-B6AF-B164A61D35D6}"/>
              </a:ext>
            </a:extLst>
          </p:cNvPr>
          <p:cNvSpPr txBox="1"/>
          <p:nvPr/>
        </p:nvSpPr>
        <p:spPr>
          <a:xfrm>
            <a:off x="7320808" y="4432515"/>
            <a:ext cx="269109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RLE</a:t>
            </a:r>
          </a:p>
          <a:p>
            <a:r>
              <a:rPr lang="en-US" sz="2200" dirty="0"/>
              <a:t>3,2,5,2,4</a:t>
            </a:r>
          </a:p>
          <a:p>
            <a:r>
              <a:rPr lang="en-US" sz="2200" dirty="0"/>
              <a:t>2,4,3,4,3</a:t>
            </a:r>
          </a:p>
          <a:p>
            <a:r>
              <a:rPr lang="en-US" sz="2200" dirty="0"/>
              <a:t>1,6,1,6,2</a:t>
            </a:r>
          </a:p>
          <a:p>
            <a:r>
              <a:rPr lang="en-US" sz="2200" dirty="0"/>
              <a:t>0,17,1</a:t>
            </a:r>
          </a:p>
          <a:p>
            <a:r>
              <a:rPr lang="en-US" sz="2200" dirty="0"/>
              <a:t>…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81204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F3E56-FC28-6049-ABD6-74D368614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331" y="316693"/>
            <a:ext cx="10018713" cy="647054"/>
          </a:xfrm>
        </p:spPr>
        <p:txBody>
          <a:bodyPr>
            <a:normAutofit fontScale="90000"/>
          </a:bodyPr>
          <a:lstStyle/>
          <a:p>
            <a:r>
              <a:rPr lang="en-US" dirty="0"/>
              <a:t>Lossless Image compression-questions….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B0A9D-3C9A-DD4A-A7FE-FE8D3F29B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0808" y="1567159"/>
            <a:ext cx="4182215" cy="26822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can I represent </a:t>
            </a:r>
          </a:p>
          <a:p>
            <a:pPr marL="0" indent="0">
              <a:buNone/>
            </a:pPr>
            <a:r>
              <a:rPr lang="en-US" dirty="0"/>
              <a:t>0011110001111000</a:t>
            </a:r>
          </a:p>
          <a:p>
            <a:pPr marL="0" indent="0">
              <a:buNone/>
            </a:pPr>
            <a:r>
              <a:rPr lang="en-US" dirty="0"/>
              <a:t>as RLE?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DFE141-DD84-5547-892C-191BC5B99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20F42C-92B3-014C-A213-21500BE45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095" y="1518834"/>
            <a:ext cx="3820332" cy="382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852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7764B-4C53-E64C-9A31-66F9A2D6E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43" y="275860"/>
            <a:ext cx="10018713" cy="557784"/>
          </a:xfrm>
        </p:spPr>
        <p:txBody>
          <a:bodyPr>
            <a:normAutofit fontScale="90000"/>
          </a:bodyPr>
          <a:lstStyle/>
          <a:p>
            <a:r>
              <a:rPr lang="en-US" dirty="0"/>
              <a:t>Another version of RLE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67B06-1DC2-464D-B100-F5A0BC02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833645"/>
            <a:ext cx="10018713" cy="495755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RLE works by replacing repetitive sequences of identical data items with short </a:t>
            </a:r>
            <a:r>
              <a:rPr lang="en-US" i="1" dirty="0"/>
              <a:t>tokens</a:t>
            </a:r>
            <a:r>
              <a:rPr lang="en-US" dirty="0"/>
              <a:t> that represent entire sequences. Applying RLE to a string involves finding sequences in the string where the same character repeats. Replace each such sequence by a </a:t>
            </a:r>
            <a:r>
              <a:rPr lang="en-US" i="1" dirty="0"/>
              <a:t>token</a:t>
            </a:r>
            <a:r>
              <a:rPr lang="en-US" dirty="0"/>
              <a:t> consisting of:</a:t>
            </a:r>
          </a:p>
          <a:p>
            <a:pPr lvl="1"/>
            <a:r>
              <a:rPr lang="en-US" dirty="0"/>
              <a:t>the number of characters in the sequence</a:t>
            </a:r>
          </a:p>
          <a:p>
            <a:pPr lvl="1"/>
            <a:r>
              <a:rPr lang="en-US" dirty="0"/>
              <a:t>the repeating character</a:t>
            </a:r>
          </a:p>
          <a:p>
            <a:r>
              <a:rPr lang="en-US" dirty="0"/>
              <a:t>For example: </a:t>
            </a:r>
            <a:r>
              <a:rPr lang="en-US" dirty="0" err="1">
                <a:solidFill>
                  <a:srgbClr val="C00000"/>
                </a:solidFill>
              </a:rPr>
              <a:t>aaaabbbbbbcddddd</a:t>
            </a:r>
            <a:r>
              <a:rPr lang="en-US" dirty="0">
                <a:solidFill>
                  <a:srgbClr val="C00000"/>
                </a:solidFill>
              </a:rPr>
              <a:t>    (16 bytes)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4a 6b 1c 5d</a:t>
            </a:r>
          </a:p>
          <a:p>
            <a:pPr lvl="1"/>
            <a:r>
              <a:rPr lang="en-US" dirty="0"/>
              <a:t>04 97 06 98 01 99 05 100	(8 bytes)</a:t>
            </a:r>
          </a:p>
          <a:p>
            <a:r>
              <a:rPr lang="en-US" i="1" dirty="0">
                <a:solidFill>
                  <a:srgbClr val="C00000"/>
                </a:solidFill>
              </a:rPr>
              <a:t>Will RLE always save space?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What is the best case for RLE? Give an example. </a:t>
            </a:r>
          </a:p>
          <a:p>
            <a:pPr lvl="1"/>
            <a:r>
              <a:rPr lang="en-US" i="1" dirty="0">
                <a:solidFill>
                  <a:srgbClr val="C00000"/>
                </a:solidFill>
              </a:rPr>
              <a:t>What is the worst case for RLE? Give an example.</a:t>
            </a:r>
          </a:p>
          <a:p>
            <a:r>
              <a:rPr lang="en-US" i="1" dirty="0">
                <a:solidFill>
                  <a:srgbClr val="C00000"/>
                </a:solidFill>
              </a:rPr>
              <a:t>What about a PROGRAMMING ASSIGNMENT????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3C25A-3AFE-A746-A646-E35E09F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5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CFB28-4249-E04F-AF66-7827492BB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941" y="320676"/>
            <a:ext cx="10018713" cy="1065508"/>
          </a:xfrm>
        </p:spPr>
        <p:txBody>
          <a:bodyPr/>
          <a:lstStyle/>
          <a:p>
            <a:r>
              <a:rPr lang="en-US" dirty="0"/>
              <a:t>Lossy Compression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DC9FE-BE47-AB47-947F-D6874311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284A86-5067-3F43-BC2F-6D2F4D16B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766" y="1386184"/>
            <a:ext cx="4964531" cy="3764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67840C-239E-0A43-9D12-3AB4DF4BE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9067" y="1386184"/>
            <a:ext cx="5029200" cy="3784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D8BBA3-908D-9A42-9F3F-6C5ED9675585}"/>
              </a:ext>
            </a:extLst>
          </p:cNvPr>
          <p:cNvSpPr txBox="1"/>
          <p:nvPr/>
        </p:nvSpPr>
        <p:spPr>
          <a:xfrm>
            <a:off x="2523744" y="5170784"/>
            <a:ext cx="254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169 KB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676C15-2E05-0144-83FA-FECFFABC4E2F}"/>
              </a:ext>
            </a:extLst>
          </p:cNvPr>
          <p:cNvSpPr txBox="1"/>
          <p:nvPr/>
        </p:nvSpPr>
        <p:spPr>
          <a:xfrm>
            <a:off x="8424672" y="5355450"/>
            <a:ext cx="1682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 KB</a:t>
            </a:r>
          </a:p>
        </p:txBody>
      </p:sp>
    </p:spTree>
    <p:extLst>
      <p:ext uri="{BB962C8B-B14F-4D97-AF65-F5344CB8AC3E}">
        <p14:creationId xmlns:p14="http://schemas.microsoft.com/office/powerpoint/2010/main" val="326594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C8652-1F1A-E84A-BD4A-F39E2D06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Digitizing sound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5DC4D-8A5E-3640-8E55-87D699683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8551" y="2677976"/>
            <a:ext cx="3820370" cy="3589151"/>
          </a:xfrm>
        </p:spPr>
        <p:txBody>
          <a:bodyPr/>
          <a:lstStyle/>
          <a:p>
            <a:r>
              <a:rPr lang="en-US" dirty="0"/>
              <a:t>Sampling rate</a:t>
            </a:r>
          </a:p>
          <a:p>
            <a:r>
              <a:rPr lang="en-US" dirty="0" err="1"/>
              <a:t>Analog</a:t>
            </a:r>
            <a:r>
              <a:rPr lang="en-US" dirty="0" err="1">
                <a:sym typeface="Wingdings" pitchFamily="2" charset="2"/>
              </a:rPr>
              <a:t>digital</a:t>
            </a:r>
            <a:endParaRPr lang="en-US" dirty="0">
              <a:sym typeface="Wingdings" pitchFamily="2" charset="2"/>
            </a:endParaRPr>
          </a:p>
          <a:p>
            <a:r>
              <a:rPr lang="en-US" b="1" dirty="0"/>
              <a:t>Can you hear the difference between an MP3 and a WAV file?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A2D14-D514-274D-B18D-1880C1B2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438BF-F368-4343-861D-F9FAC8F20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410" y="2240581"/>
            <a:ext cx="5015207" cy="4026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E76101-F68E-184F-B11A-7DC3E8558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1890" y="1770681"/>
            <a:ext cx="2819400" cy="197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39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B627-AC64-824D-A36F-B94FD7729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20676"/>
            <a:ext cx="10018713" cy="899160"/>
          </a:xfrm>
        </p:spPr>
        <p:txBody>
          <a:bodyPr/>
          <a:lstStyle/>
          <a:p>
            <a:r>
              <a:rPr lang="en-US" dirty="0"/>
              <a:t>CHECKS: Practices and Quizzes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5F21A-0AA7-9242-BF93-D902033AE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121664"/>
            <a:ext cx="10018713" cy="46695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Quizzes:  </a:t>
            </a:r>
            <a:r>
              <a:rPr lang="en-US" dirty="0">
                <a:hlinkClick r:id="rId3"/>
              </a:rPr>
              <a:t>https://bit.ly/APSI-KhanCompression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Bits and Bytes</a:t>
            </a:r>
          </a:p>
          <a:p>
            <a:pPr lvl="1"/>
            <a:r>
              <a:rPr lang="en-US" dirty="0"/>
              <a:t>Binary Numbers</a:t>
            </a:r>
          </a:p>
          <a:p>
            <a:pPr lvl="1"/>
            <a:r>
              <a:rPr lang="en-US" dirty="0"/>
              <a:t>Hexadecimal Numbers</a:t>
            </a:r>
          </a:p>
          <a:p>
            <a:pPr lvl="1"/>
            <a:r>
              <a:rPr lang="en-US" dirty="0"/>
              <a:t>Limitations of storing numbers</a:t>
            </a:r>
          </a:p>
          <a:p>
            <a:pPr lvl="1"/>
            <a:r>
              <a:rPr lang="en-US" dirty="0"/>
              <a:t>Storing text in Binary</a:t>
            </a:r>
          </a:p>
          <a:p>
            <a:pPr lvl="1"/>
            <a:r>
              <a:rPr lang="en-US" dirty="0"/>
              <a:t>Converting analog data to binary</a:t>
            </a:r>
          </a:p>
          <a:p>
            <a:pPr lvl="1"/>
            <a:r>
              <a:rPr lang="en-US" dirty="0"/>
              <a:t>Data Compression</a:t>
            </a:r>
          </a:p>
          <a:p>
            <a:pPr lvl="2"/>
            <a:r>
              <a:rPr lang="en-US" dirty="0"/>
              <a:t>Lossless and lossy</a:t>
            </a:r>
          </a:p>
          <a:p>
            <a:pPr lvl="1"/>
            <a:r>
              <a:rPr lang="en-US" dirty="0"/>
              <a:t>Digital Copyright and licenses</a:t>
            </a:r>
          </a:p>
          <a:p>
            <a:pPr lvl="1"/>
            <a:r>
              <a:rPr lang="en-US" dirty="0"/>
              <a:t>UNIT TEST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04C89-D6B4-2A48-B6C2-D3BC447AF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107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4C103-6C5A-6B4F-8E5E-C7A4913EA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456179"/>
            <a:ext cx="10018713" cy="554064"/>
          </a:xfrm>
        </p:spPr>
        <p:txBody>
          <a:bodyPr>
            <a:normAutofit fontScale="90000"/>
          </a:bodyPr>
          <a:lstStyle/>
          <a:p>
            <a:r>
              <a:rPr lang="en-US" dirty="0"/>
              <a:t>Today’s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4FFC8-7DFE-0145-9480-58C091F74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68735"/>
            <a:ext cx="10018713" cy="4780958"/>
          </a:xfrm>
        </p:spPr>
        <p:txBody>
          <a:bodyPr>
            <a:normAutofit/>
          </a:bodyPr>
          <a:lstStyle/>
          <a:p>
            <a:r>
              <a:rPr lang="en-US" dirty="0"/>
              <a:t>This is Computer Science</a:t>
            </a:r>
          </a:p>
          <a:p>
            <a:r>
              <a:rPr lang="en-US" dirty="0"/>
              <a:t>Bits </a:t>
            </a:r>
            <a:r>
              <a:rPr lang="en-US" dirty="0">
                <a:solidFill>
                  <a:schemeClr val="tx2"/>
                </a:solidFill>
              </a:rPr>
              <a:t>and Binary Numbers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Number conversions (Binary and Hexadecimal)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Bits and File sizes</a:t>
            </a:r>
          </a:p>
          <a:p>
            <a:r>
              <a:rPr lang="en-US" dirty="0">
                <a:solidFill>
                  <a:schemeClr val="tx2"/>
                </a:solidFill>
              </a:rPr>
              <a:t>Data Compression</a:t>
            </a:r>
          </a:p>
          <a:p>
            <a:pPr lvl="1"/>
            <a:endParaRPr lang="en-US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6AEAD9-4D88-AE47-8784-E0E057C4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460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C9CB2-D8E8-AB4E-9B56-E36BDCE91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233497"/>
            <a:ext cx="10018713" cy="693549"/>
          </a:xfrm>
        </p:spPr>
        <p:txBody>
          <a:bodyPr>
            <a:normAutofit fontScale="90000"/>
          </a:bodyPr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66EEB-3969-FD48-9158-E4F2A3A81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99253"/>
            <a:ext cx="10018713" cy="399567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800" dirty="0">
                <a:hlinkClick r:id="rId3"/>
              </a:rPr>
              <a:t>https://bit.ly/APSI-Binary</a:t>
            </a:r>
            <a:endParaRPr lang="en-US" sz="2800" dirty="0"/>
          </a:p>
          <a:p>
            <a:pPr lvl="1"/>
            <a:r>
              <a:rPr lang="en-US" sz="2800" dirty="0">
                <a:hlinkClick r:id="rId4"/>
              </a:rPr>
              <a:t>http://www.bitsbook.com/excerpts/</a:t>
            </a:r>
            <a:endParaRPr lang="en-US" sz="2800" dirty="0"/>
          </a:p>
          <a:p>
            <a:pPr lvl="1"/>
            <a:r>
              <a:rPr lang="en-US" sz="2800" dirty="0">
                <a:hlinkClick r:id="rId5"/>
              </a:rPr>
              <a:t>https://classic.csunplugged.org/binary-numbers/</a:t>
            </a:r>
            <a:endParaRPr lang="en-US" sz="2800" dirty="0"/>
          </a:p>
          <a:p>
            <a:pPr lvl="1"/>
            <a:r>
              <a:rPr lang="en-US" sz="2800" dirty="0">
                <a:hlinkClick r:id="rId6"/>
              </a:rPr>
              <a:t>https://www.youtube.com/watch?v=ewokFOSxabs</a:t>
            </a:r>
            <a:endParaRPr lang="en-US" sz="2800" dirty="0"/>
          </a:p>
          <a:p>
            <a:pPr lvl="1"/>
            <a:r>
              <a:rPr lang="en-US" sz="2800" dirty="0">
                <a:hlinkClick r:id="rId7"/>
              </a:rPr>
              <a:t>https://www.youtube.com/watch?v=By30SCp-Tsw</a:t>
            </a:r>
            <a:endParaRPr lang="en-US" sz="2800" dirty="0"/>
          </a:p>
          <a:p>
            <a:pPr lvl="1"/>
            <a:r>
              <a:rPr lang="en-US" sz="2800" dirty="0">
                <a:hlinkClick r:id="rId8"/>
              </a:rPr>
              <a:t>http://www.asciitable.com/</a:t>
            </a:r>
            <a:endParaRPr lang="en-US" sz="2800" dirty="0"/>
          </a:p>
          <a:p>
            <a:pPr lvl="1"/>
            <a:r>
              <a:rPr lang="en-US" sz="2800" dirty="0">
                <a:hlinkClick r:id="rId9"/>
              </a:rPr>
              <a:t>https://www.soundonsound.com/techniques/what-data-compression-does-your-music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A7511-5D3F-D249-A6C7-ABEFD314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00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66B6BB-50B6-C44B-97C6-AC3D9786FF93}"/>
              </a:ext>
            </a:extLst>
          </p:cNvPr>
          <p:cNvSpPr/>
          <p:nvPr/>
        </p:nvSpPr>
        <p:spPr>
          <a:xfrm rot="20940165">
            <a:off x="3126281" y="2967335"/>
            <a:ext cx="59394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THANKS    MUCH!!!!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A63332-668A-3044-AE24-4BB8FD5B4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F7064-7A1E-084D-BFB1-6E6950D9EF4B}" type="slidenum">
              <a:rPr lang="en-US" smtClean="0"/>
              <a:t>30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4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5|10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5|1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ED-GRAY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D-GRAY" id="{3347A903-28BF-DC49-957A-16A59EA7792D}" vid="{35398A2C-0333-1A47-B814-AB3AACA90B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4715</TotalTime>
  <Words>2231</Words>
  <Application>Microsoft Macintosh PowerPoint</Application>
  <PresentationFormat>Widescreen</PresentationFormat>
  <Paragraphs>288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Corbel</vt:lpstr>
      <vt:lpstr>Courier New</vt:lpstr>
      <vt:lpstr>Times New Roman</vt:lpstr>
      <vt:lpstr>RED-GRAY</vt:lpstr>
      <vt:lpstr>DATA Part 2 </vt:lpstr>
      <vt:lpstr>DATA</vt:lpstr>
      <vt:lpstr>Today’s Plan</vt:lpstr>
      <vt:lpstr>PowerPoint Presentation</vt:lpstr>
      <vt:lpstr>It's all bits…and BINARY</vt:lpstr>
      <vt:lpstr>Number systems 123   Base 10 uses 10 digits (0,1,2,3,4,5,6,7,8,9) </vt:lpstr>
      <vt:lpstr>Number systems Base 2 uses 2 digits (0 and 1) </vt:lpstr>
      <vt:lpstr>Number systems Base 2 Convert 95  From base 10 to base 2 (method 1).   </vt:lpstr>
      <vt:lpstr>Convert decimal to binary</vt:lpstr>
      <vt:lpstr>Convert decimal to binary</vt:lpstr>
      <vt:lpstr>Convert decimal to binary</vt:lpstr>
      <vt:lpstr>Convert decimal to binary</vt:lpstr>
      <vt:lpstr>Convert decimal to binary</vt:lpstr>
      <vt:lpstr>Number systems Base 16 uses 16 digits (0,1,2,3,4,5,6,7,8,9,A,B,C,D,E,F) </vt:lpstr>
      <vt:lpstr>Why study binary?</vt:lpstr>
      <vt:lpstr>Text in binary</vt:lpstr>
      <vt:lpstr>Why do photos take so much room???</vt:lpstr>
      <vt:lpstr>How many bits?</vt:lpstr>
      <vt:lpstr>Data Compression</vt:lpstr>
      <vt:lpstr>Data Compression</vt:lpstr>
      <vt:lpstr>Data Compression</vt:lpstr>
      <vt:lpstr>Lossless Image compression</vt:lpstr>
      <vt:lpstr>Lossless Image compression-questions….</vt:lpstr>
      <vt:lpstr>Another version of RLE</vt:lpstr>
      <vt:lpstr>Lossy Compression</vt:lpstr>
      <vt:lpstr>Digitizing sound  </vt:lpstr>
      <vt:lpstr>CHECKS: Practices and Quizzes</vt:lpstr>
      <vt:lpstr>Today’s Plan</vt:lpstr>
      <vt:lpstr>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Solving and  Algorithms</dc:title>
  <dc:creator>Frances Trees</dc:creator>
  <cp:lastModifiedBy>outlook_F83A395F0E37B140@outlook.com</cp:lastModifiedBy>
  <cp:revision>260</cp:revision>
  <cp:lastPrinted>2020-06-21T16:04:56Z</cp:lastPrinted>
  <dcterms:created xsi:type="dcterms:W3CDTF">2019-10-19T14:09:48Z</dcterms:created>
  <dcterms:modified xsi:type="dcterms:W3CDTF">2020-06-21T20:22:17Z</dcterms:modified>
</cp:coreProperties>
</file>